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550" r:id="rId2"/>
    <p:sldId id="730" r:id="rId3"/>
    <p:sldId id="698" r:id="rId4"/>
    <p:sldId id="713" r:id="rId5"/>
    <p:sldId id="699" r:id="rId6"/>
    <p:sldId id="728" r:id="rId7"/>
    <p:sldId id="704" r:id="rId8"/>
    <p:sldId id="727" r:id="rId9"/>
    <p:sldId id="707" r:id="rId10"/>
    <p:sldId id="729" r:id="rId11"/>
    <p:sldId id="749" r:id="rId12"/>
    <p:sldId id="709" r:id="rId13"/>
    <p:sldId id="715" r:id="rId14"/>
    <p:sldId id="752" r:id="rId15"/>
    <p:sldId id="724" r:id="rId16"/>
    <p:sldId id="725" r:id="rId17"/>
    <p:sldId id="741" r:id="rId18"/>
    <p:sldId id="731" r:id="rId19"/>
    <p:sldId id="750" r:id="rId20"/>
    <p:sldId id="634" r:id="rId21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Валерий Кисс" initials="ВК" lastIdx="1" clrIdx="0">
    <p:extLst>
      <p:ext uri="{19B8F6BF-5375-455C-9EA6-DF929625EA0E}">
        <p15:presenceInfo xmlns:p15="http://schemas.microsoft.com/office/powerpoint/2012/main" xmlns="" userId="3cf7cd67cf63869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F894D"/>
    <a:srgbClr val="006600"/>
    <a:srgbClr val="FF6969"/>
    <a:srgbClr val="FFAFAF"/>
    <a:srgbClr val="0033CC"/>
    <a:srgbClr val="FF3B3B"/>
    <a:srgbClr val="00FF00"/>
    <a:srgbClr val="0000FF"/>
    <a:srgbClr val="FFFF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1FECB4D8-DB02-4DC6-A0A2-4F2EBAE1DC90}" styleName="Средний стиль 1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91" autoAdjust="0"/>
    <p:restoredTop sz="97449" autoAdjust="0"/>
  </p:normalViewPr>
  <p:slideViewPr>
    <p:cSldViewPr>
      <p:cViewPr>
        <p:scale>
          <a:sx n="121" d="100"/>
          <a:sy n="121" d="100"/>
        </p:scale>
        <p:origin x="-1398" y="1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43;&#1054;&#1051;&#1054;&#1057;&#1054;&#1042;&#1040;&#1053;&#1048;&#1045;%202009\&#1050;&#1040;&#1055;%20&#1056;&#1045;&#1052;&#1054;&#1053;&#1058;%202019\&#1076;&#1083;&#1103;%20&#1089;&#1086;&#1073;&#1088;&#1072;&#1085;&#1080;&#1103;%20&#1072;&#1074;&#1075;&#1091;&#1089;&#1090;%202019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D:\&#1043;&#1054;&#1051;&#1054;&#1057;&#1054;&#1042;&#1040;&#1053;&#1048;&#1045;%202009\&#1050;&#1040;&#1055;%20&#1056;&#1045;&#1052;&#1054;&#1053;&#1058;%202019\&#1076;&#1083;&#1103;%20&#1089;&#1086;&#1073;&#1088;&#1072;&#1085;&#1080;&#1103;%20&#1072;&#1074;&#1075;&#1091;&#1089;&#1090;%202019.xlsx" TargetMode="External"/><Relationship Id="rId1" Type="http://schemas.openxmlformats.org/officeDocument/2006/relationships/image" Target="../media/image15.jpeg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9721232144377572E-2"/>
          <c:y val="1.1349054513965805E-2"/>
          <c:w val="0.54408133384617674"/>
          <c:h val="0.63756163845042868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FFFF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F26-4F0D-95A7-5521145DBDBC}"/>
              </c:ext>
            </c:extLst>
          </c:dPt>
          <c:dPt>
            <c:idx val="1"/>
            <c:bubble3D val="0"/>
            <c:spPr>
              <a:solidFill>
                <a:schemeClr val="accent6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F26-4F0D-95A7-5521145DBDBC}"/>
              </c:ext>
            </c:extLst>
          </c:dPt>
          <c:dPt>
            <c:idx val="2"/>
            <c:bubble3D val="0"/>
            <c:spPr>
              <a:solidFill>
                <a:srgbClr val="00B0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8F26-4F0D-95A7-5521145DBDBC}"/>
              </c:ext>
            </c:extLst>
          </c:dPt>
          <c:dPt>
            <c:idx val="3"/>
            <c:bubble3D val="0"/>
            <c:spPr>
              <a:solidFill>
                <a:srgbClr val="6600FF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8F26-4F0D-95A7-5521145DBDBC}"/>
              </c:ext>
            </c:extLst>
          </c:dPt>
          <c:dPt>
            <c:idx val="4"/>
            <c:bubble3D val="0"/>
            <c:spPr>
              <a:solidFill>
                <a:srgbClr val="00B0F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8F26-4F0D-95A7-5521145DBDBC}"/>
              </c:ext>
            </c:extLst>
          </c:dPt>
          <c:dPt>
            <c:idx val="5"/>
            <c:bubble3D val="0"/>
            <c:spPr>
              <a:solidFill>
                <a:srgbClr val="FF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8F26-4F0D-95A7-5521145DBDBC}"/>
              </c:ext>
            </c:extLst>
          </c:dPt>
          <c:dPt>
            <c:idx val="6"/>
            <c:bubble3D val="0"/>
            <c:spPr>
              <a:solidFill>
                <a:srgbClr val="00206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8F26-4F0D-95A7-5521145DBDBC}"/>
              </c:ext>
            </c:extLst>
          </c:dPt>
          <c:dLbls>
            <c:dLbl>
              <c:idx val="0"/>
              <c:layout>
                <c:manualLayout>
                  <c:x val="-1.2818293528985152E-2"/>
                  <c:y val="-2.0806465687952688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F26-4F0D-95A7-5521145DBDBC}"/>
                </c:ext>
              </c:extLst>
            </c:dLbl>
            <c:dLbl>
              <c:idx val="1"/>
              <c:layout>
                <c:manualLayout>
                  <c:x val="-0.13005333059995949"/>
                  <c:y val="9.4490068536829258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F26-4F0D-95A7-5521145DBDBC}"/>
                </c:ext>
              </c:extLst>
            </c:dLbl>
            <c:dLbl>
              <c:idx val="2"/>
              <c:layout>
                <c:manualLayout>
                  <c:x val="1.927195294068982E-2"/>
                  <c:y val="0.1046574165441596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F26-4F0D-95A7-5521145DBDBC}"/>
                </c:ext>
              </c:extLst>
            </c:dLbl>
            <c:dLbl>
              <c:idx val="3"/>
              <c:layout>
                <c:manualLayout>
                  <c:x val="2.9958360441835235E-2"/>
                  <c:y val="-4.2524786703452347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F26-4F0D-95A7-5521145DBDBC}"/>
                </c:ext>
              </c:extLst>
            </c:dLbl>
            <c:dLbl>
              <c:idx val="4"/>
              <c:layout>
                <c:manualLayout>
                  <c:x val="4.8918949663387347E-4"/>
                  <c:y val="-1.4916997267924646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F26-4F0D-95A7-5521145DBDBC}"/>
                </c:ext>
              </c:extLst>
            </c:dLbl>
            <c:dLbl>
              <c:idx val="5"/>
              <c:layout>
                <c:manualLayout>
                  <c:x val="1.8024924384702577E-2"/>
                  <c:y val="-2.5165971900571252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8F26-4F0D-95A7-5521145DBDBC}"/>
                </c:ext>
              </c:extLst>
            </c:dLbl>
            <c:dLbl>
              <c:idx val="6"/>
              <c:layout>
                <c:manualLayout>
                  <c:x val="4.4874368673527606E-2"/>
                  <c:y val="-2.0770485530740884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8F26-4F0D-95A7-5521145DBDB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Лист1!$B$2:$B$8</c:f>
              <c:strCache>
                <c:ptCount val="7"/>
                <c:pt idx="0">
                  <c:v>дома до 1960года</c:v>
                </c:pt>
                <c:pt idx="1">
                  <c:v>дома 1960-1969гг</c:v>
                </c:pt>
                <c:pt idx="2">
                  <c:v>дома 1970-1979гг</c:v>
                </c:pt>
                <c:pt idx="3">
                  <c:v>дома 1980-1989гг</c:v>
                </c:pt>
                <c:pt idx="4">
                  <c:v>дома 1990-1999гг</c:v>
                </c:pt>
                <c:pt idx="5">
                  <c:v>дома 2000-2009гг</c:v>
                </c:pt>
                <c:pt idx="6">
                  <c:v>дома2010-2018гг</c:v>
                </c:pt>
              </c:strCache>
            </c:strRef>
          </c:cat>
          <c:val>
            <c:numRef>
              <c:f>Лист1!$C$2:$C$8</c:f>
              <c:numCache>
                <c:formatCode>General</c:formatCode>
                <c:ptCount val="7"/>
                <c:pt idx="0">
                  <c:v>29</c:v>
                </c:pt>
                <c:pt idx="1">
                  <c:v>226</c:v>
                </c:pt>
                <c:pt idx="2">
                  <c:v>51</c:v>
                </c:pt>
                <c:pt idx="3">
                  <c:v>45</c:v>
                </c:pt>
                <c:pt idx="4">
                  <c:v>23</c:v>
                </c:pt>
                <c:pt idx="5">
                  <c:v>3</c:v>
                </c:pt>
                <c:pt idx="6">
                  <c:v>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8F26-4F0D-95A7-5521145DBDBC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7963207687568028"/>
          <c:y val="9.5644118653966215E-2"/>
          <c:w val="0.28833333218678386"/>
          <c:h val="0.48184008968188441"/>
        </c:manualLayout>
      </c:layout>
      <c:overlay val="0"/>
      <c:txPr>
        <a:bodyPr/>
        <a:lstStyle/>
        <a:p>
          <a:pPr>
            <a:defRPr sz="900"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FF6699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003399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36D-4545-B192-85311DC2D259}"/>
              </c:ext>
            </c:extLst>
          </c:dPt>
          <c:dPt>
            <c:idx val="1"/>
            <c:invertIfNegative val="0"/>
            <c:bubble3D val="0"/>
            <c:spPr>
              <a:solidFill>
                <a:srgbClr val="FFC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36D-4545-B192-85311DC2D259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E36D-4545-B192-85311DC2D259}"/>
              </c:ext>
            </c:extLst>
          </c:dPt>
          <c:dPt>
            <c:idx val="3"/>
            <c:invertIfNegative val="0"/>
            <c:bubble3D val="0"/>
            <c:spPr>
              <a:solidFill>
                <a:srgbClr val="00FFFF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E36D-4545-B192-85311DC2D259}"/>
              </c:ext>
            </c:extLst>
          </c:dPt>
          <c:dPt>
            <c:idx val="4"/>
            <c:invertIfNegative val="0"/>
            <c:bubble3D val="0"/>
            <c:spPr>
              <a:solidFill>
                <a:srgbClr val="FF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E36D-4545-B192-85311DC2D259}"/>
              </c:ext>
            </c:extLst>
          </c:dPt>
          <c:dPt>
            <c:idx val="5"/>
            <c:invertIfNegative val="0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E36D-4545-B192-85311DC2D259}"/>
              </c:ext>
            </c:extLst>
          </c:dPt>
          <c:dPt>
            <c:idx val="6"/>
            <c:invertIfNegative val="0"/>
            <c:bubble3D val="0"/>
            <c:spPr>
              <a:solidFill>
                <a:srgbClr val="FF66CC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E36D-4545-B192-85311DC2D259}"/>
              </c:ext>
            </c:extLst>
          </c:dPt>
          <c:dPt>
            <c:idx val="7"/>
            <c:invertIfNegative val="0"/>
            <c:bubble3D val="0"/>
            <c:spPr>
              <a:solidFill>
                <a:srgbClr val="00CC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E36D-4545-B192-85311DC2D259}"/>
              </c:ext>
            </c:extLst>
          </c:dPt>
          <c:dPt>
            <c:idx val="8"/>
            <c:invertIfNegative val="0"/>
            <c:bubble3D val="0"/>
            <c:spPr>
              <a:solidFill>
                <a:srgbClr val="9933FF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E36D-4545-B192-85311DC2D25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Лист2!$B$9:$B$12</c:f>
              <c:strCache>
                <c:ptCount val="4"/>
                <c:pt idx="0">
                  <c:v>2019год</c:v>
                </c:pt>
                <c:pt idx="1">
                  <c:v>2020 год</c:v>
                </c:pt>
                <c:pt idx="2">
                  <c:v>2021 год</c:v>
                </c:pt>
                <c:pt idx="3">
                  <c:v>2022 год </c:v>
                </c:pt>
              </c:strCache>
            </c:strRef>
          </c:cat>
          <c:val>
            <c:numRef>
              <c:f>Лист2!$C$9:$C$12</c:f>
              <c:numCache>
                <c:formatCode>#,##0.000</c:formatCode>
                <c:ptCount val="4"/>
                <c:pt idx="0">
                  <c:v>41584</c:v>
                </c:pt>
                <c:pt idx="1">
                  <c:v>29285</c:v>
                </c:pt>
                <c:pt idx="2">
                  <c:v>40425</c:v>
                </c:pt>
                <c:pt idx="3">
                  <c:v>42434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2-E36D-4545-B192-85311DC2D2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7184256"/>
        <c:axId val="89085568"/>
      </c:barChart>
      <c:catAx>
        <c:axId val="971842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89085568"/>
        <c:crosses val="autoZero"/>
        <c:auto val="1"/>
        <c:lblAlgn val="ctr"/>
        <c:lblOffset val="100"/>
        <c:noMultiLvlLbl val="0"/>
      </c:catAx>
      <c:valAx>
        <c:axId val="89085568"/>
        <c:scaling>
          <c:orientation val="minMax"/>
        </c:scaling>
        <c:delete val="0"/>
        <c:axPos val="l"/>
        <c:majorGridlines/>
        <c:numFmt formatCode="#,##0.000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97184256"/>
        <c:crosses val="autoZero"/>
        <c:crossBetween val="between"/>
      </c:valAx>
      <c:spPr>
        <a:blipFill>
          <a:blip xmlns:r="http://schemas.openxmlformats.org/officeDocument/2006/relationships" r:embed="rId1"/>
          <a:tile tx="0" ty="0" sx="100000" sy="100000" flip="none" algn="tl"/>
        </a:blipFill>
      </c:spPr>
    </c:plotArea>
    <c:plotVisOnly val="1"/>
    <c:dispBlanksAs val="gap"/>
    <c:showDLblsOverMax val="0"/>
  </c:chart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247" cy="496732"/>
          </a:xfrm>
          <a:prstGeom prst="rect">
            <a:avLst/>
          </a:prstGeom>
        </p:spPr>
        <p:txBody>
          <a:bodyPr vert="horz" lIns="92108" tIns="46054" rIns="92108" bIns="46054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826" y="0"/>
            <a:ext cx="2946246" cy="496732"/>
          </a:xfrm>
          <a:prstGeom prst="rect">
            <a:avLst/>
          </a:prstGeom>
        </p:spPr>
        <p:txBody>
          <a:bodyPr vert="horz" lIns="92108" tIns="46054" rIns="92108" bIns="46054" rtlCol="0"/>
          <a:lstStyle>
            <a:lvl1pPr algn="r">
              <a:defRPr sz="1200"/>
            </a:lvl1pPr>
          </a:lstStyle>
          <a:p>
            <a:fld id="{00E9F51F-0F91-4A3B-A814-2F4C9794E9E3}" type="datetimeFigureOut">
              <a:rPr lang="ru-RU" smtClean="0"/>
              <a:t>27.12.2022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309"/>
            <a:ext cx="2946247" cy="496731"/>
          </a:xfrm>
          <a:prstGeom prst="rect">
            <a:avLst/>
          </a:prstGeom>
        </p:spPr>
        <p:txBody>
          <a:bodyPr vert="horz" lIns="92108" tIns="46054" rIns="92108" bIns="46054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826" y="9428309"/>
            <a:ext cx="2946246" cy="496731"/>
          </a:xfrm>
          <a:prstGeom prst="rect">
            <a:avLst/>
          </a:prstGeom>
        </p:spPr>
        <p:txBody>
          <a:bodyPr vert="horz" lIns="92108" tIns="46054" rIns="92108" bIns="46054" rtlCol="0" anchor="b"/>
          <a:lstStyle>
            <a:lvl1pPr algn="r">
              <a:defRPr sz="1200"/>
            </a:lvl1pPr>
          </a:lstStyle>
          <a:p>
            <a:fld id="{B019BE9E-04C5-4148-87AC-690B6F8B5B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18652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6351" cy="496095"/>
          </a:xfrm>
          <a:prstGeom prst="rect">
            <a:avLst/>
          </a:prstGeom>
        </p:spPr>
        <p:txBody>
          <a:bodyPr vert="horz" lIns="91426" tIns="45713" rIns="91426" bIns="45713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730" y="1"/>
            <a:ext cx="2946351" cy="496095"/>
          </a:xfrm>
          <a:prstGeom prst="rect">
            <a:avLst/>
          </a:prstGeom>
        </p:spPr>
        <p:txBody>
          <a:bodyPr vert="horz" lIns="91426" tIns="45713" rIns="91426" bIns="45713" rtlCol="0"/>
          <a:lstStyle>
            <a:lvl1pPr algn="r">
              <a:defRPr sz="1200"/>
            </a:lvl1pPr>
          </a:lstStyle>
          <a:p>
            <a:fld id="{1101496C-105F-427D-8BFE-CFFF7C298628}" type="datetimeFigureOut">
              <a:rPr lang="ru-RU" smtClean="0"/>
              <a:t>27.12.2022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6" tIns="45713" rIns="91426" bIns="45713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930" y="4715274"/>
            <a:ext cx="5437821" cy="4466432"/>
          </a:xfrm>
          <a:prstGeom prst="rect">
            <a:avLst/>
          </a:prstGeom>
        </p:spPr>
        <p:txBody>
          <a:bodyPr vert="horz" lIns="91426" tIns="45713" rIns="91426" bIns="45713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28961"/>
            <a:ext cx="2946351" cy="496094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730" y="9428961"/>
            <a:ext cx="2946351" cy="496094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lvl1pPr algn="r">
              <a:defRPr sz="1200"/>
            </a:lvl1pPr>
          </a:lstStyle>
          <a:p>
            <a:fld id="{D4E358DA-C513-4F17-9F87-EC4C9DCCCD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9461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E358DA-C513-4F17-9F87-EC4C9DCCCD7D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31958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94F9B-A8AA-4417-BBF9-B7A8D06E02A0}" type="datetimeFigureOut">
              <a:rPr lang="ru-RU" smtClean="0"/>
              <a:t>27.12.2022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BE52E-0F99-4A69-92F9-ABB8869A18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27783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94F9B-A8AA-4417-BBF9-B7A8D06E02A0}" type="datetimeFigureOut">
              <a:rPr lang="ru-RU" smtClean="0"/>
              <a:t>27.12.2022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BE52E-0F99-4A69-92F9-ABB8869A18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23142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94F9B-A8AA-4417-BBF9-B7A8D06E02A0}" type="datetimeFigureOut">
              <a:rPr lang="ru-RU" smtClean="0"/>
              <a:t>27.12.2022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BE52E-0F99-4A69-92F9-ABB8869A18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3147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94F9B-A8AA-4417-BBF9-B7A8D06E02A0}" type="datetimeFigureOut">
              <a:rPr lang="ru-RU" smtClean="0"/>
              <a:t>27.12.2022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BE52E-0F99-4A69-92F9-ABB8869A18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60436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94F9B-A8AA-4417-BBF9-B7A8D06E02A0}" type="datetimeFigureOut">
              <a:rPr lang="ru-RU" smtClean="0"/>
              <a:t>27.12.2022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BE52E-0F99-4A69-92F9-ABB8869A18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2416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94F9B-A8AA-4417-BBF9-B7A8D06E02A0}" type="datetimeFigureOut">
              <a:rPr lang="ru-RU" smtClean="0"/>
              <a:t>27.12.2022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BE52E-0F99-4A69-92F9-ABB8869A18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44103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94F9B-A8AA-4417-BBF9-B7A8D06E02A0}" type="datetimeFigureOut">
              <a:rPr lang="ru-RU" smtClean="0"/>
              <a:t>27.12.2022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BE52E-0F99-4A69-92F9-ABB8869A18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7005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94F9B-A8AA-4417-BBF9-B7A8D06E02A0}" type="datetimeFigureOut">
              <a:rPr lang="ru-RU" smtClean="0"/>
              <a:t>27.12.2022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BE52E-0F99-4A69-92F9-ABB8869A18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18440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94F9B-A8AA-4417-BBF9-B7A8D06E02A0}" type="datetimeFigureOut">
              <a:rPr lang="ru-RU" smtClean="0"/>
              <a:t>27.12.2022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BE52E-0F99-4A69-92F9-ABB8869A18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56811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94F9B-A8AA-4417-BBF9-B7A8D06E02A0}" type="datetimeFigureOut">
              <a:rPr lang="ru-RU" smtClean="0"/>
              <a:t>27.12.2022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BE52E-0F99-4A69-92F9-ABB8869A18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60141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94F9B-A8AA-4417-BBF9-B7A8D06E02A0}" type="datetimeFigureOut">
              <a:rPr lang="ru-RU" smtClean="0"/>
              <a:t>27.12.2022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BE52E-0F99-4A69-92F9-ABB8869A18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8883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894F9B-A8AA-4417-BBF9-B7A8D06E02A0}" type="datetimeFigureOut">
              <a:rPr lang="ru-RU" smtClean="0"/>
              <a:t>27.12.2022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1BE52E-0F99-4A69-92F9-ABB8869A18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8950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image" Target="../media/image43.jpeg"/><Relationship Id="rId7" Type="http://schemas.openxmlformats.org/officeDocument/2006/relationships/image" Target="../media/image4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Relationship Id="rId9" Type="http://schemas.openxmlformats.org/officeDocument/2006/relationships/image" Target="../media/image4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jpeg"/><Relationship Id="rId3" Type="http://schemas.openxmlformats.org/officeDocument/2006/relationships/image" Target="../media/image53.jpeg"/><Relationship Id="rId7" Type="http://schemas.openxmlformats.org/officeDocument/2006/relationships/image" Target="../media/image5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jpeg"/><Relationship Id="rId9" Type="http://schemas.openxmlformats.org/officeDocument/2006/relationships/image" Target="../media/image5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3.jpeg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6.png"/><Relationship Id="rId4" Type="http://schemas.openxmlformats.org/officeDocument/2006/relationships/image" Target="../media/image6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9.jpeg"/><Relationship Id="rId4" Type="http://schemas.openxmlformats.org/officeDocument/2006/relationships/image" Target="../media/image6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3.jpeg"/><Relationship Id="rId5" Type="http://schemas.openxmlformats.org/officeDocument/2006/relationships/image" Target="../media/image72.jpeg"/><Relationship Id="rId4" Type="http://schemas.openxmlformats.org/officeDocument/2006/relationships/image" Target="../media/image7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4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chart" Target="../charts/chart1.xml"/><Relationship Id="rId7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chart" Target="../charts/chart2.xml"/><Relationship Id="rId9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3F894D"/>
          </a:solidFill>
          <a:ln>
            <a:noFill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7236296" y="170279"/>
            <a:ext cx="18002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>
                <a:solidFill>
                  <a:srgbClr val="ABABAB"/>
                </a:solidFill>
              </a:rPr>
              <a:t>МИНИСТЕРСТВО  НАУКИ </a:t>
            </a:r>
          </a:p>
          <a:p>
            <a:r>
              <a:rPr lang="ru-RU" sz="1000" b="1" dirty="0">
                <a:solidFill>
                  <a:srgbClr val="ABABAB"/>
                </a:solidFill>
              </a:rPr>
              <a:t>И ВЫСШЕГО ОБРАЗОВАНИЯ </a:t>
            </a:r>
          </a:p>
          <a:p>
            <a:r>
              <a:rPr lang="ru-RU" sz="1000" b="1" dirty="0">
                <a:solidFill>
                  <a:srgbClr val="ABABAB"/>
                </a:solidFill>
              </a:rPr>
              <a:t>РОССИЙСКОЙ ФЕДЕРАЦИИ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1691680" y="5157192"/>
            <a:ext cx="572281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bg1">
                    <a:lumMod val="95000"/>
                  </a:schemeClr>
                </a:solidFill>
              </a:rPr>
              <a:t>Директор </a:t>
            </a:r>
            <a:r>
              <a:rPr lang="ru-RU" sz="2000" b="1" dirty="0" err="1">
                <a:solidFill>
                  <a:schemeClr val="bg1">
                    <a:lumMod val="95000"/>
                  </a:schemeClr>
                </a:solidFill>
              </a:rPr>
              <a:t>Кисс</a:t>
            </a:r>
            <a:r>
              <a:rPr lang="ru-RU" sz="2000" b="1" dirty="0">
                <a:solidFill>
                  <a:schemeClr val="bg1">
                    <a:lumMod val="95000"/>
                  </a:schemeClr>
                </a:solidFill>
              </a:rPr>
              <a:t> Валерий Викторович</a:t>
            </a:r>
          </a:p>
        </p:txBody>
      </p:sp>
      <p:pic>
        <p:nvPicPr>
          <p:cNvPr id="9" name="Рисунок 8" descr="\\10.0.1.4\кисс\от Плюсниной\ЛОГОТИП ФГБУ курсив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2389"/>
            <a:ext cx="1656184" cy="1513028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Прямоугольник 9"/>
          <p:cNvSpPr/>
          <p:nvPr/>
        </p:nvSpPr>
        <p:spPr>
          <a:xfrm>
            <a:off x="472337" y="4036423"/>
            <a:ext cx="828091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</a:rPr>
              <a:t>«Об итогах работы в 2022 году».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779912" y="6093296"/>
            <a:ext cx="2088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bg1">
                    <a:lumMod val="95000"/>
                  </a:schemeClr>
                </a:solidFill>
              </a:rPr>
              <a:t>Декабрь 2022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5F3F44CB-8459-42DB-8504-C36FD68E4941}"/>
              </a:ext>
            </a:extLst>
          </p:cNvPr>
          <p:cNvSpPr/>
          <p:nvPr/>
        </p:nvSpPr>
        <p:spPr>
          <a:xfrm>
            <a:off x="1048401" y="2064038"/>
            <a:ext cx="71287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</a:rPr>
              <a:t>Федеральное государственное бюджетное учреждение             «Академия комфорта»</a:t>
            </a:r>
            <a:endParaRPr lang="ru-RU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2221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Line 6"/>
          <p:cNvSpPr>
            <a:spLocks noChangeShapeType="1"/>
          </p:cNvSpPr>
          <p:nvPr/>
        </p:nvSpPr>
        <p:spPr bwMode="auto">
          <a:xfrm rot="5400000">
            <a:off x="5683851" y="3397271"/>
            <a:ext cx="6561277" cy="0"/>
          </a:xfrm>
          <a:prstGeom prst="line">
            <a:avLst/>
          </a:prstGeom>
          <a:noFill/>
          <a:ln w="60325">
            <a:solidFill>
              <a:srgbClr val="FFD65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" name="Line 7"/>
          <p:cNvSpPr>
            <a:spLocks noChangeShapeType="1"/>
          </p:cNvSpPr>
          <p:nvPr/>
        </p:nvSpPr>
        <p:spPr bwMode="auto">
          <a:xfrm rot="5400000">
            <a:off x="5594900" y="3392998"/>
            <a:ext cx="6552730" cy="0"/>
          </a:xfrm>
          <a:prstGeom prst="line">
            <a:avLst/>
          </a:prstGeom>
          <a:noFill/>
          <a:ln w="34925">
            <a:solidFill>
              <a:srgbClr val="FFD65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-2328" y="0"/>
            <a:ext cx="216024" cy="6858000"/>
          </a:xfrm>
          <a:prstGeom prst="rect">
            <a:avLst/>
          </a:prstGeom>
          <a:solidFill>
            <a:srgbClr val="FFD6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6600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13696" y="836712"/>
            <a:ext cx="8822800" cy="360040"/>
          </a:xfrm>
          <a:prstGeom prst="rect">
            <a:avLst/>
          </a:prstGeom>
          <a:solidFill>
            <a:srgbClr val="3F894D"/>
          </a:solidFill>
          <a:ln>
            <a:noFill/>
          </a:ln>
        </p:spPr>
        <p:txBody>
          <a:bodyPr wrap="none" anchor="ctr"/>
          <a:lstStyle/>
          <a:p>
            <a:r>
              <a:rPr lang="ru-RU" dirty="0">
                <a:solidFill>
                  <a:srgbClr val="339933"/>
                </a:solidFill>
              </a:rPr>
              <a:t> </a:t>
            </a:r>
          </a:p>
        </p:txBody>
      </p:sp>
      <p:pic>
        <p:nvPicPr>
          <p:cNvPr id="28" name="Рисунок 27" descr="\\10.0.1.4\кисс\от Плюсниной\ЛОГОТИП ФГБУ курсив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4315" y="19569"/>
            <a:ext cx="1012141" cy="817143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1763689" y="723779"/>
            <a:ext cx="626469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dirty="0">
                <a:solidFill>
                  <a:schemeClr val="bg1"/>
                </a:solidFill>
                <a:latin typeface="Monotype Corsiva" pitchFamily="66" charset="0"/>
              </a:rPr>
              <a:t>наш профессионализм – ваше доверие</a:t>
            </a:r>
          </a:p>
        </p:txBody>
      </p:sp>
      <p:sp>
        <p:nvSpPr>
          <p:cNvPr id="16" name="Text Box 16"/>
          <p:cNvSpPr txBox="1">
            <a:spLocks noChangeArrowheads="1"/>
          </p:cNvSpPr>
          <p:nvPr/>
        </p:nvSpPr>
        <p:spPr bwMode="auto">
          <a:xfrm>
            <a:off x="838971" y="1315102"/>
            <a:ext cx="7572249" cy="646331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ru-RU" b="1" dirty="0">
                <a:solidFill>
                  <a:srgbClr val="FF6600"/>
                </a:solidFill>
              </a:rPr>
              <a:t>Благоустройство по программе «Комфортная городская среда» и по наказам депутатов в 2022 году:</a:t>
            </a:r>
            <a:endParaRPr lang="ru-RU" b="1" dirty="0">
              <a:solidFill>
                <a:srgbClr val="FF6600"/>
              </a:solidFill>
              <a:cs typeface="Calibri" pitchFamily="34" charset="0"/>
            </a:endParaRP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144857"/>
              </p:ext>
            </p:extLst>
          </p:nvPr>
        </p:nvGraphicFramePr>
        <p:xfrm>
          <a:off x="328488" y="2102180"/>
          <a:ext cx="4273811" cy="13868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009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6371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85352">
                <a:tc>
                  <a:txBody>
                    <a:bodyPr/>
                    <a:lstStyle/>
                    <a:p>
                      <a:pPr algn="ctr"/>
                      <a:r>
                        <a:rPr lang="ru-RU" sz="13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Адрес</a:t>
                      </a:r>
                    </a:p>
                  </a:txBody>
                  <a:tcPr marL="91454" marR="91454"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894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Вид работы</a:t>
                      </a:r>
                    </a:p>
                  </a:txBody>
                  <a:tcPr marL="91454" marR="91454"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89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033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Шатурская, 9</a:t>
                      </a:r>
                    </a:p>
                  </a:txBody>
                  <a:tcPr marL="91454" marR="91454"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Комплексное благоустройство</a:t>
                      </a:r>
                    </a:p>
                  </a:txBody>
                  <a:tcPr marL="68590" marR="6859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033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Полевая, 18</a:t>
                      </a:r>
                    </a:p>
                  </a:txBody>
                  <a:tcPr marL="91454" marR="91454"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Комплексное благоустройство</a:t>
                      </a:r>
                    </a:p>
                  </a:txBody>
                  <a:tcPr marL="68590" marR="6859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7033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Полевая, 20</a:t>
                      </a:r>
                    </a:p>
                  </a:txBody>
                  <a:tcPr marL="91454" marR="91454"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Пешеходный тротуар</a:t>
                      </a:r>
                    </a:p>
                  </a:txBody>
                  <a:tcPr marL="68590" marR="6859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7033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Иванова, 32</a:t>
                      </a:r>
                    </a:p>
                  </a:txBody>
                  <a:tcPr marL="91454" marR="91454"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Пешеходная дорожка</a:t>
                      </a:r>
                    </a:p>
                  </a:txBody>
                  <a:tcPr marL="68590" marR="6859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8147239"/>
              </p:ext>
            </p:extLst>
          </p:nvPr>
        </p:nvGraphicFramePr>
        <p:xfrm>
          <a:off x="4675694" y="2102180"/>
          <a:ext cx="4149536" cy="16611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152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46801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17027">
                <a:tc>
                  <a:txBody>
                    <a:bodyPr/>
                    <a:lstStyle/>
                    <a:p>
                      <a:pPr algn="ctr"/>
                      <a:r>
                        <a:rPr lang="ru-RU" sz="13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Адрес</a:t>
                      </a:r>
                    </a:p>
                  </a:txBody>
                  <a:tcPr marL="91454" marR="91454"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894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Вид работы</a:t>
                      </a:r>
                    </a:p>
                  </a:txBody>
                  <a:tcPr marL="91454" marR="91454"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89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5813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Демакова, 13</a:t>
                      </a:r>
                    </a:p>
                  </a:txBody>
                  <a:tcPr marL="91454" marR="91454"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Капитальный ремонт внутриквартального  проезда из асфальтобетона; устройство расширения внутриквартального проезда из асфальтобетона.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90" marR="6859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5813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Арбузова, 3</a:t>
                      </a:r>
                    </a:p>
                  </a:txBody>
                  <a:tcPr marL="91454" marR="91454"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90" marR="6859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5813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Демакова, 14</a:t>
                      </a:r>
                    </a:p>
                  </a:txBody>
                  <a:tcPr marL="91454" marR="91454"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90" marR="6859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5813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Героев Труда,</a:t>
                      </a:r>
                      <a:r>
                        <a:rPr lang="ru-RU" sz="1200" b="1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29 и 31</a:t>
                      </a:r>
                      <a:endParaRPr lang="ru-RU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54" marR="91454"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90" marR="6859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5813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Полевая,</a:t>
                      </a:r>
                      <a:r>
                        <a:rPr lang="ru-RU" sz="1200" b="1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22</a:t>
                      </a:r>
                      <a:endParaRPr lang="ru-RU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54" marR="91454"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90" marR="6859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pic>
        <p:nvPicPr>
          <p:cNvPr id="2050" name="Picture 2" descr="D:\Полевая 1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0905" y="3839042"/>
            <a:ext cx="1704205" cy="2272272"/>
          </a:xfrm>
          <a:prstGeom prst="rect">
            <a:avLst/>
          </a:prstGeom>
          <a:noFill/>
          <a:ln w="25400">
            <a:solidFill>
              <a:srgbClr val="D69C0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7054116" y="6143414"/>
            <a:ext cx="156617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latin typeface="Arial" pitchFamily="34" charset="0"/>
                <a:cs typeface="Arial" pitchFamily="34" charset="0"/>
              </a:rPr>
              <a:t>Полевая, 18 (процесс работ по благоустройство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)</a:t>
            </a:r>
          </a:p>
        </p:txBody>
      </p:sp>
      <p:pic>
        <p:nvPicPr>
          <p:cNvPr id="2051" name="Picture 3" descr="D:\Шатурская, 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855" y="3561053"/>
            <a:ext cx="2583599" cy="1621727"/>
          </a:xfrm>
          <a:prstGeom prst="rect">
            <a:avLst/>
          </a:prstGeom>
          <a:noFill/>
          <a:ln w="25400">
            <a:solidFill>
              <a:srgbClr val="D69C0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1632512" y="4881746"/>
            <a:ext cx="12611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Arial" pitchFamily="34" charset="0"/>
                <a:cs typeface="Arial" pitchFamily="34" charset="0"/>
              </a:rPr>
              <a:t>Шатурская, 9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2" name="Picture 4" descr="D:\Арбузова, 3 (2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860597"/>
            <a:ext cx="1836542" cy="2448723"/>
          </a:xfrm>
          <a:prstGeom prst="rect">
            <a:avLst/>
          </a:prstGeom>
          <a:noFill/>
          <a:ln w="25400">
            <a:solidFill>
              <a:srgbClr val="D69C0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D:\Арбузова, 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2030" y="4175322"/>
            <a:ext cx="1890210" cy="2520280"/>
          </a:xfrm>
          <a:prstGeom prst="rect">
            <a:avLst/>
          </a:prstGeom>
          <a:noFill/>
          <a:ln w="25400">
            <a:solidFill>
              <a:srgbClr val="D69C0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3203850" y="6341591"/>
            <a:ext cx="16921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Arial" pitchFamily="34" charset="0"/>
                <a:cs typeface="Arial" pitchFamily="34" charset="0"/>
              </a:rPr>
              <a:t>Арбузова, 3 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4" name="Picture 6" descr="Z:\АНЯ\фото\photo_5332545233830919559_y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855" y="5273740"/>
            <a:ext cx="2609116" cy="1467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1627506" y="6418603"/>
            <a:ext cx="12611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Arial" pitchFamily="34" charset="0"/>
                <a:cs typeface="Arial" pitchFamily="34" charset="0"/>
              </a:rPr>
              <a:t>Шатурская, 9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759605" y="188640"/>
            <a:ext cx="712476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b="1" dirty="0">
                <a:solidFill>
                  <a:srgbClr val="3F894D"/>
                </a:solidFill>
                <a:latin typeface="Bookman Old Style" pitchFamily="18" charset="0"/>
                <a:ea typeface="+mj-ea"/>
                <a:cs typeface="+mj-cs"/>
              </a:rPr>
              <a:t>ФГБУ  «АКАДЕМИЯ КОМФОРТА»</a:t>
            </a:r>
          </a:p>
        </p:txBody>
      </p:sp>
    </p:spTree>
    <p:extLst>
      <p:ext uri="{BB962C8B-B14F-4D97-AF65-F5344CB8AC3E}">
        <p14:creationId xmlns:p14="http://schemas.microsoft.com/office/powerpoint/2010/main" val="31389724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Line 6"/>
          <p:cNvSpPr>
            <a:spLocks noChangeShapeType="1"/>
          </p:cNvSpPr>
          <p:nvPr/>
        </p:nvSpPr>
        <p:spPr bwMode="auto">
          <a:xfrm rot="5400000">
            <a:off x="5683851" y="3397271"/>
            <a:ext cx="6561277" cy="0"/>
          </a:xfrm>
          <a:prstGeom prst="line">
            <a:avLst/>
          </a:prstGeom>
          <a:noFill/>
          <a:ln w="60325">
            <a:solidFill>
              <a:srgbClr val="FFD65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" name="Line 7"/>
          <p:cNvSpPr>
            <a:spLocks noChangeShapeType="1"/>
          </p:cNvSpPr>
          <p:nvPr/>
        </p:nvSpPr>
        <p:spPr bwMode="auto">
          <a:xfrm rot="5400000">
            <a:off x="5594900" y="3392998"/>
            <a:ext cx="6552730" cy="0"/>
          </a:xfrm>
          <a:prstGeom prst="line">
            <a:avLst/>
          </a:prstGeom>
          <a:noFill/>
          <a:ln w="34925">
            <a:solidFill>
              <a:srgbClr val="FFD65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-2328" y="0"/>
            <a:ext cx="216024" cy="6858000"/>
          </a:xfrm>
          <a:prstGeom prst="rect">
            <a:avLst/>
          </a:prstGeom>
          <a:solidFill>
            <a:srgbClr val="FFD6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6600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13696" y="836712"/>
            <a:ext cx="8822800" cy="360040"/>
          </a:xfrm>
          <a:prstGeom prst="rect">
            <a:avLst/>
          </a:prstGeom>
          <a:solidFill>
            <a:srgbClr val="3F894D"/>
          </a:solidFill>
          <a:ln>
            <a:noFill/>
          </a:ln>
        </p:spPr>
        <p:txBody>
          <a:bodyPr wrap="none" anchor="ctr"/>
          <a:lstStyle/>
          <a:p>
            <a:r>
              <a:rPr lang="ru-RU" dirty="0">
                <a:solidFill>
                  <a:srgbClr val="339933"/>
                </a:solidFill>
              </a:rPr>
              <a:t> </a:t>
            </a:r>
          </a:p>
        </p:txBody>
      </p:sp>
      <p:pic>
        <p:nvPicPr>
          <p:cNvPr id="28" name="Рисунок 27" descr="\\10.0.1.4\кисс\от Плюсниной\ЛОГОТИП ФГБУ курсив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4315" y="19569"/>
            <a:ext cx="1012141" cy="817143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1763689" y="723779"/>
            <a:ext cx="626469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dirty="0">
                <a:solidFill>
                  <a:schemeClr val="bg1"/>
                </a:solidFill>
                <a:latin typeface="Monotype Corsiva" pitchFamily="66" charset="0"/>
              </a:rPr>
              <a:t>наш профессионализм – ваше доверие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759605" y="188640"/>
            <a:ext cx="712476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b="1" dirty="0">
                <a:solidFill>
                  <a:srgbClr val="3F894D"/>
                </a:solidFill>
                <a:latin typeface="Bookman Old Style" pitchFamily="18" charset="0"/>
                <a:ea typeface="+mj-ea"/>
                <a:cs typeface="+mj-cs"/>
              </a:rPr>
              <a:t>ФГБУ  «АКАДЕМИЯ КОМФОРТА»</a:t>
            </a:r>
          </a:p>
        </p:txBody>
      </p:sp>
      <p:sp>
        <p:nvSpPr>
          <p:cNvPr id="23" name="Text Box 18">
            <a:extLst>
              <a:ext uri="{FF2B5EF4-FFF2-40B4-BE49-F238E27FC236}">
                <a16:creationId xmlns:a16="http://schemas.microsoft.com/office/drawing/2014/main" xmlns="" id="{0E412717-C174-41C4-B572-F85DFED521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5617" y="1295360"/>
            <a:ext cx="7560840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                     </a:t>
            </a:r>
            <a:r>
              <a:rPr lang="ru-RU" b="1" dirty="0">
                <a:solidFill>
                  <a:srgbClr val="3F894D"/>
                </a:solidFill>
                <a:latin typeface="Times New Roman" pitchFamily="18" charset="0"/>
                <a:cs typeface="Times New Roman" pitchFamily="18" charset="0"/>
              </a:rPr>
              <a:t>Развитие материально-технической базы в 2022 году.</a:t>
            </a:r>
            <a:endParaRPr lang="ru-RU" dirty="0">
              <a:solidFill>
                <a:srgbClr val="3F894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 Box 18">
            <a:extLst>
              <a:ext uri="{FF2B5EF4-FFF2-40B4-BE49-F238E27FC236}">
                <a16:creationId xmlns:a16="http://schemas.microsoft.com/office/drawing/2014/main" xmlns="" id="{85FACC0A-09C2-45D6-BEF4-ABE652DD16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3929" y="1916831"/>
            <a:ext cx="5040560" cy="1923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285750" indent="-285750" eaLnBrk="1" hangingPunct="1">
              <a:buFont typeface="Arial" pitchFamily="34" charset="0"/>
              <a:buChar char="•"/>
            </a:pP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Проводятся текущие и капитальные ремонты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автоспецтехники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285750" indent="-285750" eaLnBrk="1" hangingPunct="1">
              <a:buFont typeface="Arial" pitchFamily="34" charset="0"/>
              <a:buChar char="•"/>
            </a:pP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Приобретена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автоспецтехника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:  </a:t>
            </a:r>
            <a:endParaRPr lang="ru-RU" sz="17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028700" lvl="1" eaLnBrk="1" hangingPunct="1">
              <a:buFont typeface="Times New Roman" pitchFamily="18" charset="0"/>
              <a:buChar char="–"/>
            </a:pPr>
            <a:r>
              <a:rPr lang="ru-RU" sz="17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Мусоровоз КАМАЗ – 5 шт.;</a:t>
            </a:r>
          </a:p>
          <a:p>
            <a:pPr marL="1028700" lvl="1" eaLnBrk="1" hangingPunct="1">
              <a:buFont typeface="Times New Roman" pitchFamily="18" charset="0"/>
              <a:buChar char="–"/>
            </a:pPr>
            <a:r>
              <a:rPr lang="ru-RU" sz="17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Экскаватор-погрузчик – 2 шт.</a:t>
            </a:r>
          </a:p>
          <a:p>
            <a:pPr marL="1028700" lvl="1" eaLnBrk="1" hangingPunct="1">
              <a:buFont typeface="Times New Roman" pitchFamily="18" charset="0"/>
              <a:buChar char="–"/>
            </a:pP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Проводится  закупка инструментов и спец. 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оборудования</a:t>
            </a:r>
            <a:endParaRPr lang="ru-RU" sz="17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Плюснина\Downloads\WhatsApp Image 2022-12-20 at 08.59.51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50" y="1680776"/>
            <a:ext cx="3760592" cy="2115333"/>
          </a:xfrm>
          <a:prstGeom prst="rect">
            <a:avLst/>
          </a:prstGeom>
          <a:noFill/>
          <a:ln w="25400">
            <a:solidFill>
              <a:srgbClr val="D69C0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5" descr="blob:https://web.whatsapp.com/ffbf8040-790f-4c59-9921-cd198de68d2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0" name="Picture 6" descr="C:\Users\Плюснина\Downloads\WhatsApp Image 2022-12-20 at 09.56.11 (1)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6048" y="3972200"/>
            <a:ext cx="5679977" cy="2684677"/>
          </a:xfrm>
          <a:prstGeom prst="rect">
            <a:avLst/>
          </a:prstGeom>
          <a:noFill/>
          <a:ln w="25400">
            <a:solidFill>
              <a:srgbClr val="D69C0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86336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Line 6"/>
          <p:cNvSpPr>
            <a:spLocks noChangeShapeType="1"/>
          </p:cNvSpPr>
          <p:nvPr/>
        </p:nvSpPr>
        <p:spPr bwMode="auto">
          <a:xfrm rot="5400000">
            <a:off x="5683851" y="3397271"/>
            <a:ext cx="6561277" cy="0"/>
          </a:xfrm>
          <a:prstGeom prst="line">
            <a:avLst/>
          </a:prstGeom>
          <a:noFill/>
          <a:ln w="60325">
            <a:solidFill>
              <a:srgbClr val="FFD65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" name="Line 7"/>
          <p:cNvSpPr>
            <a:spLocks noChangeShapeType="1"/>
          </p:cNvSpPr>
          <p:nvPr/>
        </p:nvSpPr>
        <p:spPr bwMode="auto">
          <a:xfrm rot="5400000">
            <a:off x="5594900" y="3392998"/>
            <a:ext cx="6552730" cy="0"/>
          </a:xfrm>
          <a:prstGeom prst="line">
            <a:avLst/>
          </a:prstGeom>
          <a:noFill/>
          <a:ln w="34925">
            <a:solidFill>
              <a:srgbClr val="FFD65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-2328" y="0"/>
            <a:ext cx="216024" cy="6858000"/>
          </a:xfrm>
          <a:prstGeom prst="rect">
            <a:avLst/>
          </a:prstGeom>
          <a:solidFill>
            <a:srgbClr val="FFD6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6600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13696" y="836712"/>
            <a:ext cx="8822800" cy="360040"/>
          </a:xfrm>
          <a:prstGeom prst="rect">
            <a:avLst/>
          </a:prstGeom>
          <a:solidFill>
            <a:srgbClr val="3F894D"/>
          </a:solidFill>
          <a:ln>
            <a:noFill/>
          </a:ln>
        </p:spPr>
        <p:txBody>
          <a:bodyPr wrap="none" anchor="ctr"/>
          <a:lstStyle/>
          <a:p>
            <a:r>
              <a:rPr lang="ru-RU" dirty="0">
                <a:solidFill>
                  <a:srgbClr val="339933"/>
                </a:solidFill>
              </a:rPr>
              <a:t> </a:t>
            </a:r>
          </a:p>
        </p:txBody>
      </p:sp>
      <p:pic>
        <p:nvPicPr>
          <p:cNvPr id="28" name="Рисунок 27" descr="\\10.0.1.4\кисс\от Плюсниной\ЛОГОТИП ФГБУ курсив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4315" y="19569"/>
            <a:ext cx="1012141" cy="817143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1763689" y="723779"/>
            <a:ext cx="626469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dirty="0">
                <a:solidFill>
                  <a:schemeClr val="bg1"/>
                </a:solidFill>
                <a:latin typeface="Monotype Corsiva" pitchFamily="66" charset="0"/>
              </a:rPr>
              <a:t>наш профессионализм – ваше доверие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232107" y="1188858"/>
            <a:ext cx="70737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3F894D"/>
                </a:solidFill>
                <a:latin typeface="Arial" pitchFamily="34" charset="0"/>
                <a:cs typeface="Arial" pitchFamily="34" charset="0"/>
              </a:rPr>
              <a:t>Готовность техники </a:t>
            </a:r>
            <a:r>
              <a:rPr lang="ru-RU" b="1" dirty="0" smtClean="0">
                <a:solidFill>
                  <a:srgbClr val="3F894D"/>
                </a:solidFill>
                <a:latin typeface="Arial" pitchFamily="34" charset="0"/>
                <a:cs typeface="Arial" pitchFamily="34" charset="0"/>
              </a:rPr>
              <a:t>ФГБУ </a:t>
            </a:r>
            <a:r>
              <a:rPr lang="ru-RU" b="1" dirty="0">
                <a:solidFill>
                  <a:srgbClr val="3F894D"/>
                </a:solidFill>
                <a:latin typeface="Arial" pitchFamily="34" charset="0"/>
                <a:cs typeface="Arial" pitchFamily="34" charset="0"/>
              </a:rPr>
              <a:t>«Академия комфорта» к прохождению осенне-зимнего периода 2022-2023 года </a:t>
            </a:r>
          </a:p>
        </p:txBody>
      </p:sp>
      <p:pic>
        <p:nvPicPr>
          <p:cNvPr id="16" name="Picture 2" descr="\\10.0.1.4\игнатова\От Новоселовой\2018.04.11 Погрузчик, КАМАЗ\0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3496" y="4194798"/>
            <a:ext cx="2448272" cy="1836204"/>
          </a:xfrm>
          <a:prstGeom prst="rect">
            <a:avLst/>
          </a:prstGeom>
          <a:noFill/>
          <a:ln w="25400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557529"/>
              </p:ext>
            </p:extLst>
          </p:nvPr>
        </p:nvGraphicFramePr>
        <p:xfrm>
          <a:off x="3682047" y="1886742"/>
          <a:ext cx="5108664" cy="217981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8977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42340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7540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8136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</a:rPr>
                        <a:t>№ п/п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85" marR="7885" marT="78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</a:rPr>
                        <a:t>Наименование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885" marR="7885" marT="78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</a:rPr>
                        <a:t>Кол-во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85" marR="7885" marT="78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</a:rPr>
                        <a:t>Вид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885" marR="7885" marT="78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7905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</a:rPr>
                        <a:t>1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85" marR="7885" marT="78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ru-RU" sz="10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Фронтальные погрузчики </a:t>
                      </a:r>
                    </a:p>
                  </a:txBody>
                  <a:tcPr marL="7885" marR="7885" marT="78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7885" marR="7885" marT="78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effectLst/>
                        </a:rPr>
                        <a:t>Уборка снега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885" marR="7885" marT="78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3812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</a:rPr>
                        <a:t>2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85" marR="7885" marT="78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Трактора МТЗ со щетками и передними отвалами </a:t>
                      </a:r>
                    </a:p>
                  </a:txBody>
                  <a:tcPr marL="7885" marR="7885" marT="78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5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85" marR="7885" marT="78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>
                          <a:effectLst/>
                        </a:rPr>
                        <a:t>Уборка снега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885" marR="7885" marT="78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7332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</a:rPr>
                        <a:t>3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85" marR="7885" marT="78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ru-RU" sz="10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Шнекороторный агрегат на базе МТЗ</a:t>
                      </a:r>
                    </a:p>
                  </a:txBody>
                  <a:tcPr marL="7885" marR="7885" marT="78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u="none" strike="noStrike" dirty="0">
                          <a:effectLst/>
                        </a:rPr>
                        <a:t>2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85" marR="7885" marT="78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>
                          <a:effectLst/>
                        </a:rPr>
                        <a:t>Уборка снега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885" marR="7885" marT="78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7905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</a:rPr>
                        <a:t>4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85" marR="7885" marT="78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ru-RU" sz="10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Грейдер ГС-10  </a:t>
                      </a:r>
                    </a:p>
                  </a:txBody>
                  <a:tcPr marL="7885" marR="7885" marT="78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u="none" strike="noStrike" dirty="0">
                          <a:effectLst/>
                        </a:rPr>
                        <a:t>1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85" marR="7885" marT="78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effectLst/>
                        </a:rPr>
                        <a:t>Уборка снега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885" marR="7885" marT="78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7905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7885" marR="7885" marT="78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Бульдозер УРБ-1001Я</a:t>
                      </a:r>
                    </a:p>
                  </a:txBody>
                  <a:tcPr marL="7885" marR="7885" marT="78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7885" marR="7885" marT="78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Работа на </a:t>
                      </a:r>
                      <a:r>
                        <a:rPr lang="ru-RU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снегоотвале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85" marR="7885" marT="78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7905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7885" marR="7885" marT="78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Самосвал ЗИЛ</a:t>
                      </a:r>
                    </a:p>
                  </a:txBody>
                  <a:tcPr marL="7885" marR="7885" marT="78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7885" marR="7885" marT="78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Вывоз снега</a:t>
                      </a:r>
                    </a:p>
                  </a:txBody>
                  <a:tcPr marL="7885" marR="7885" marT="78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7905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7885" marR="7885" marT="78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Самосвал</a:t>
                      </a:r>
                      <a:r>
                        <a:rPr lang="ru-RU" sz="1000" b="1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КамАЗ</a:t>
                      </a:r>
                    </a:p>
                  </a:txBody>
                  <a:tcPr marL="7885" marR="7885" marT="78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7885" marR="7885" marT="78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Вывоз снега</a:t>
                      </a:r>
                    </a:p>
                  </a:txBody>
                  <a:tcPr marL="7885" marR="7885" marT="78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7905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7885" marR="7885" marT="78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Мусоровозы</a:t>
                      </a:r>
                    </a:p>
                  </a:txBody>
                  <a:tcPr marL="7885" marR="7885" marT="78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7885" marR="7885" marT="78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Вывоз ТКО</a:t>
                      </a:r>
                    </a:p>
                  </a:txBody>
                  <a:tcPr marL="7885" marR="7885" marT="78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7905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7885" marR="7885" marT="78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Экскаватор-погрузчик</a:t>
                      </a:r>
                    </a:p>
                  </a:txBody>
                  <a:tcPr marL="7885" marR="7885" marT="78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7885" marR="7885" marT="78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Ворошение и уборка снега, рытье траншей</a:t>
                      </a:r>
                    </a:p>
                  </a:txBody>
                  <a:tcPr marL="7885" marR="7885" marT="78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681869515"/>
                  </a:ext>
                </a:extLst>
              </a:tr>
            </a:tbl>
          </a:graphicData>
        </a:graphic>
      </p:graphicFrame>
      <p:pic>
        <p:nvPicPr>
          <p:cNvPr id="18" name="Picture 1" descr="\\10.0.1.4\игнатова\от Понуровского\IMG-20171130-WA0009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035" y="1835188"/>
            <a:ext cx="2923294" cy="1715259"/>
          </a:xfrm>
          <a:prstGeom prst="rect">
            <a:avLst/>
          </a:prstGeom>
          <a:noFill/>
          <a:ln w="25400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8" descr="http://gkhnsc.ru/images/%D0%A3%D0%B1%D0%BE%D1%80%D0%BA%D0%B0%20%D1%81%D0%BD%D0%B5%D0%B3%D0%B0/2018.01.18_%D0%94%D0%B5%D0%BC%D0%B0%D0%BA%D0%BE%D0%B2%D0%B0,%206_0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4326" y="4194798"/>
            <a:ext cx="1939055" cy="2585406"/>
          </a:xfrm>
          <a:prstGeom prst="rect">
            <a:avLst/>
          </a:prstGeom>
          <a:noFill/>
          <a:ln w="25400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Z:\АНЯ\фото\photo_5224548912533192331_y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062" y="3664973"/>
            <a:ext cx="3394834" cy="1801644"/>
          </a:xfrm>
          <a:prstGeom prst="rect">
            <a:avLst/>
          </a:prstGeom>
          <a:noFill/>
          <a:ln w="25400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http://gkhnsc.ru/images/uborka_snega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5682" y="4990867"/>
            <a:ext cx="2420357" cy="1867133"/>
          </a:xfrm>
          <a:prstGeom prst="rect">
            <a:avLst/>
          </a:prstGeom>
          <a:noFill/>
          <a:ln w="25400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759605" y="188640"/>
            <a:ext cx="712476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b="1" dirty="0">
                <a:solidFill>
                  <a:srgbClr val="3F894D"/>
                </a:solidFill>
                <a:latin typeface="Bookman Old Style" pitchFamily="18" charset="0"/>
                <a:ea typeface="+mj-ea"/>
                <a:cs typeface="+mj-cs"/>
              </a:rPr>
              <a:t>ФГБУ  «АКАДЕМИЯ КОМФОРТА»</a:t>
            </a:r>
          </a:p>
        </p:txBody>
      </p:sp>
    </p:spTree>
    <p:extLst>
      <p:ext uri="{BB962C8B-B14F-4D97-AF65-F5344CB8AC3E}">
        <p14:creationId xmlns:p14="http://schemas.microsoft.com/office/powerpoint/2010/main" val="21654665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Line 6"/>
          <p:cNvSpPr>
            <a:spLocks noChangeShapeType="1"/>
          </p:cNvSpPr>
          <p:nvPr/>
        </p:nvSpPr>
        <p:spPr bwMode="auto">
          <a:xfrm rot="5400000">
            <a:off x="5683851" y="3397271"/>
            <a:ext cx="6561277" cy="0"/>
          </a:xfrm>
          <a:prstGeom prst="line">
            <a:avLst/>
          </a:prstGeom>
          <a:noFill/>
          <a:ln w="60325">
            <a:solidFill>
              <a:srgbClr val="FFD65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" name="Line 7"/>
          <p:cNvSpPr>
            <a:spLocks noChangeShapeType="1"/>
          </p:cNvSpPr>
          <p:nvPr/>
        </p:nvSpPr>
        <p:spPr bwMode="auto">
          <a:xfrm rot="5400000">
            <a:off x="5594900" y="3392998"/>
            <a:ext cx="6552730" cy="0"/>
          </a:xfrm>
          <a:prstGeom prst="line">
            <a:avLst/>
          </a:prstGeom>
          <a:noFill/>
          <a:ln w="34925">
            <a:solidFill>
              <a:srgbClr val="FFD65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-2328" y="0"/>
            <a:ext cx="216024" cy="6858000"/>
          </a:xfrm>
          <a:prstGeom prst="rect">
            <a:avLst/>
          </a:prstGeom>
          <a:solidFill>
            <a:srgbClr val="FFD6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6600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13696" y="836712"/>
            <a:ext cx="8822800" cy="360040"/>
          </a:xfrm>
          <a:prstGeom prst="rect">
            <a:avLst/>
          </a:prstGeom>
          <a:solidFill>
            <a:srgbClr val="3F894D"/>
          </a:solidFill>
          <a:ln>
            <a:noFill/>
          </a:ln>
        </p:spPr>
        <p:txBody>
          <a:bodyPr wrap="none" anchor="ctr"/>
          <a:lstStyle/>
          <a:p>
            <a:r>
              <a:rPr lang="ru-RU" dirty="0">
                <a:solidFill>
                  <a:srgbClr val="339933"/>
                </a:solidFill>
              </a:rPr>
              <a:t> </a:t>
            </a:r>
          </a:p>
        </p:txBody>
      </p:sp>
      <p:pic>
        <p:nvPicPr>
          <p:cNvPr id="28" name="Рисунок 27" descr="\\10.0.1.4\кисс\от Плюсниной\ЛОГОТИП ФГБУ курсив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4315" y="19569"/>
            <a:ext cx="1012141" cy="817143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TextBox 15"/>
          <p:cNvSpPr txBox="1"/>
          <p:nvPr/>
        </p:nvSpPr>
        <p:spPr>
          <a:xfrm>
            <a:off x="1763689" y="723779"/>
            <a:ext cx="626469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dirty="0">
                <a:solidFill>
                  <a:schemeClr val="bg1"/>
                </a:solidFill>
                <a:latin typeface="Monotype Corsiva" pitchFamily="66" charset="0"/>
              </a:rPr>
              <a:t>наш профессионализм – ваше доверие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2138447" y="1502740"/>
            <a:ext cx="64299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3F894D"/>
                </a:solidFill>
                <a:latin typeface="Arial" pitchFamily="34" charset="0"/>
                <a:cs typeface="Arial" pitchFamily="34" charset="0"/>
              </a:rPr>
              <a:t>Количество аварийных заявок по жилищному фонду с 01.01.2022 по </a:t>
            </a:r>
            <a:r>
              <a:rPr lang="ru-RU" b="1" dirty="0" smtClean="0">
                <a:solidFill>
                  <a:srgbClr val="3F894D"/>
                </a:solidFill>
                <a:latin typeface="Arial" pitchFamily="34" charset="0"/>
                <a:cs typeface="Arial" pitchFamily="34" charset="0"/>
              </a:rPr>
              <a:t>15.12.2022 </a:t>
            </a:r>
            <a:r>
              <a:rPr lang="ru-RU" b="1" dirty="0">
                <a:solidFill>
                  <a:srgbClr val="3F894D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ru-RU" b="1" dirty="0" smtClean="0">
                <a:solidFill>
                  <a:srgbClr val="3F894D"/>
                </a:solidFill>
                <a:latin typeface="Arial" pitchFamily="34" charset="0"/>
                <a:cs typeface="Arial" pitchFamily="34" charset="0"/>
              </a:rPr>
              <a:t>3496 </a:t>
            </a:r>
            <a:r>
              <a:rPr lang="ru-RU" b="1" dirty="0">
                <a:solidFill>
                  <a:srgbClr val="3F894D"/>
                </a:solidFill>
                <a:latin typeface="Arial" pitchFamily="34" charset="0"/>
                <a:cs typeface="Arial" pitchFamily="34" charset="0"/>
              </a:rPr>
              <a:t>шт. из них: 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3044184" y="1196752"/>
            <a:ext cx="32499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ctr"/>
            <a:r>
              <a:rPr lang="ru-RU" b="1" dirty="0">
                <a:solidFill>
                  <a:srgbClr val="FF6600"/>
                </a:solidFill>
                <a:latin typeface="Arial" pitchFamily="34" charset="0"/>
              </a:rPr>
              <a:t>Аварийное обслуживание.</a:t>
            </a:r>
            <a:endParaRPr lang="en-US" b="1" dirty="0">
              <a:solidFill>
                <a:srgbClr val="FF6600"/>
              </a:solidFill>
              <a:latin typeface="Arial" pitchFamily="34" charset="0"/>
            </a:endParaRPr>
          </a:p>
        </p:txBody>
      </p:sp>
      <p:pic>
        <p:nvPicPr>
          <p:cNvPr id="19" name="Picture 5" descr="\\10.0.1.4\плюснина\От Новоселовой\Оборудование аварийка\DSC0163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527" y="4194766"/>
            <a:ext cx="2904324" cy="1944216"/>
          </a:xfrm>
          <a:prstGeom prst="rect">
            <a:avLst/>
          </a:prstGeom>
          <a:noFill/>
          <a:ln w="25400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\\10.0.1.4\плюснина\От Новоселовой\Оборудование аварийка\DSC0163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20775"/>
            <a:ext cx="1525374" cy="2278645"/>
          </a:xfrm>
          <a:prstGeom prst="rect">
            <a:avLst/>
          </a:prstGeom>
          <a:noFill/>
          <a:ln w="25400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 Box 18"/>
          <p:cNvSpPr txBox="1">
            <a:spLocks noChangeArrowheads="1"/>
          </p:cNvSpPr>
          <p:nvPr/>
        </p:nvSpPr>
        <p:spPr bwMode="auto">
          <a:xfrm>
            <a:off x="4000075" y="2168974"/>
            <a:ext cx="4676381" cy="846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342900" lvl="0" indent="-342900">
              <a:buClr>
                <a:schemeClr val="dk1"/>
              </a:buClr>
              <a:buSzPts val="1100"/>
              <a:buFont typeface="Arial" pitchFamily="34" charset="0"/>
              <a:buChar char="•"/>
            </a:pPr>
            <a:r>
              <a:rPr lang="ru-RU" sz="1400" b="1" dirty="0"/>
              <a:t>по сантехническому и тепловому оборудованию – </a:t>
            </a:r>
            <a:r>
              <a:rPr lang="ru-RU" sz="1400" b="1" dirty="0" smtClean="0"/>
              <a:t>2772, </a:t>
            </a:r>
            <a:endParaRPr lang="ru-RU" sz="1400" b="1" dirty="0"/>
          </a:p>
          <a:p>
            <a:pPr marL="342900" lvl="0" indent="-342900">
              <a:lnSpc>
                <a:spcPct val="150000"/>
              </a:lnSpc>
              <a:buClr>
                <a:schemeClr val="dk1"/>
              </a:buClr>
              <a:buSzPts val="1100"/>
              <a:buFont typeface="Arial" pitchFamily="34" charset="0"/>
              <a:buChar char="•"/>
            </a:pPr>
            <a:r>
              <a:rPr lang="ru-RU" sz="1400" b="1" dirty="0"/>
              <a:t>по электротехническому  оборудованию - </a:t>
            </a:r>
            <a:r>
              <a:rPr lang="ru-RU" sz="1400" b="1" dirty="0" smtClean="0"/>
              <a:t>774,</a:t>
            </a:r>
            <a:endParaRPr lang="ru-RU" sz="1400" b="1" dirty="0"/>
          </a:p>
        </p:txBody>
      </p:sp>
      <p:sp>
        <p:nvSpPr>
          <p:cNvPr id="22" name="Text Box 18"/>
          <p:cNvSpPr txBox="1">
            <a:spLocks noChangeArrowheads="1"/>
          </p:cNvSpPr>
          <p:nvPr/>
        </p:nvSpPr>
        <p:spPr bwMode="auto">
          <a:xfrm>
            <a:off x="4000075" y="2989893"/>
            <a:ext cx="4600234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buClr>
                <a:schemeClr val="dk1"/>
              </a:buClr>
              <a:buSzPts val="1100"/>
            </a:pPr>
            <a:r>
              <a:rPr lang="ru-RU" sz="1400" b="1" dirty="0"/>
              <a:t>ЕАДС ФГБУ </a:t>
            </a:r>
            <a:r>
              <a:rPr lang="ru-RU" sz="1400" b="1" dirty="0" smtClean="0"/>
              <a:t>«Академия комфорта» </a:t>
            </a:r>
            <a:r>
              <a:rPr lang="ru-RU" sz="1400" b="1" dirty="0"/>
              <a:t>проводит работы по гидродинамической промывке:</a:t>
            </a:r>
          </a:p>
          <a:p>
            <a:pPr lvl="0">
              <a:buClr>
                <a:schemeClr val="dk1"/>
              </a:buClr>
              <a:buSzPts val="1100"/>
            </a:pPr>
            <a:endParaRPr lang="ru-RU" sz="1400" b="1" dirty="0"/>
          </a:p>
        </p:txBody>
      </p:sp>
      <p:pic>
        <p:nvPicPr>
          <p:cNvPr id="24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5041830"/>
            <a:ext cx="1666921" cy="1506641"/>
          </a:xfrm>
          <a:prstGeom prst="rect">
            <a:avLst/>
          </a:prstGeom>
          <a:noFill/>
          <a:ln w="25400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3" descr="\\10.0.1.4\плюснина\от Ворониной\Для Боровой партии\IMG-20180521-WA002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4976257"/>
            <a:ext cx="863228" cy="1543970"/>
          </a:xfrm>
          <a:prstGeom prst="rect">
            <a:avLst/>
          </a:prstGeom>
          <a:noFill/>
          <a:ln w="25400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\\10.0.1.4\плюснина\от Понуровского\Каналопромывочная установка\IMG-20171218-WA0003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2966" y="5003431"/>
            <a:ext cx="869828" cy="1546361"/>
          </a:xfrm>
          <a:prstGeom prst="rect">
            <a:avLst/>
          </a:prstGeom>
          <a:noFill/>
          <a:ln w="25400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 Box 18"/>
          <p:cNvSpPr txBox="1">
            <a:spLocks noChangeArrowheads="1"/>
          </p:cNvSpPr>
          <p:nvPr/>
        </p:nvSpPr>
        <p:spPr bwMode="auto">
          <a:xfrm>
            <a:off x="4437866" y="3502268"/>
            <a:ext cx="3949303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285750" lvl="0" indent="-285750">
              <a:buClr>
                <a:schemeClr val="dk1"/>
              </a:buClr>
              <a:buSzPts val="1100"/>
              <a:buFont typeface="Arial" pitchFamily="34" charset="0"/>
              <a:buChar char="•"/>
            </a:pPr>
            <a:r>
              <a:rPr lang="ru-RU" sz="1400" b="1" dirty="0" smtClean="0"/>
              <a:t>стояков </a:t>
            </a:r>
            <a:r>
              <a:rPr lang="ru-RU" sz="1400" b="1" dirty="0"/>
              <a:t>мусоропроводов,</a:t>
            </a:r>
          </a:p>
          <a:p>
            <a:pPr marL="285750" lvl="0" indent="-285750">
              <a:buClr>
                <a:schemeClr val="dk1"/>
              </a:buClr>
              <a:buSzPts val="1100"/>
              <a:buFont typeface="Arial" pitchFamily="34" charset="0"/>
              <a:buChar char="•"/>
            </a:pPr>
            <a:r>
              <a:rPr lang="ru-RU" sz="1400" b="1" dirty="0"/>
              <a:t>систем канализации,</a:t>
            </a:r>
          </a:p>
          <a:p>
            <a:pPr lvl="0">
              <a:buClr>
                <a:schemeClr val="dk1"/>
              </a:buClr>
              <a:buSzPts val="1100"/>
            </a:pPr>
            <a:r>
              <a:rPr lang="ru-RU" sz="1400" b="1" dirty="0"/>
              <a:t>телеметрическим исследованиям:  </a:t>
            </a:r>
          </a:p>
          <a:p>
            <a:pPr marL="285750" lvl="0" indent="-285750">
              <a:buClr>
                <a:schemeClr val="dk1"/>
              </a:buClr>
              <a:buSzPts val="1100"/>
              <a:buFont typeface="Arial" pitchFamily="34" charset="0"/>
              <a:buChar char="•"/>
            </a:pPr>
            <a:r>
              <a:rPr lang="ru-RU" sz="1400" b="1" dirty="0"/>
              <a:t>канализационных трубопроводов, </a:t>
            </a:r>
          </a:p>
          <a:p>
            <a:pPr marL="285750" lvl="0" indent="-285750">
              <a:buClr>
                <a:schemeClr val="dk1"/>
              </a:buClr>
              <a:buSzPts val="1100"/>
              <a:buFont typeface="Arial" pitchFamily="34" charset="0"/>
              <a:buChar char="•"/>
            </a:pPr>
            <a:r>
              <a:rPr lang="ru-RU" sz="1400" b="1" dirty="0"/>
              <a:t>вентиляционных шахт.</a:t>
            </a:r>
          </a:p>
          <a:p>
            <a:pPr lvl="0">
              <a:buClr>
                <a:schemeClr val="dk1"/>
              </a:buClr>
              <a:buSzPts val="1100"/>
            </a:pPr>
            <a:endParaRPr lang="ru-RU" sz="1400" b="1" dirty="0"/>
          </a:p>
        </p:txBody>
      </p:sp>
      <p:pic>
        <p:nvPicPr>
          <p:cNvPr id="1026" name="Picture 2" descr="Z:\От Новоселовой\IMG20220825165304 (1)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7201" y="2149071"/>
            <a:ext cx="1660133" cy="2204864"/>
          </a:xfrm>
          <a:prstGeom prst="rect">
            <a:avLst/>
          </a:prstGeom>
          <a:noFill/>
          <a:ln w="25400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Z:\От Новоселовой\IMG20220825165328 (1)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898312"/>
            <a:ext cx="2257625" cy="1699859"/>
          </a:xfrm>
          <a:prstGeom prst="rect">
            <a:avLst/>
          </a:prstGeom>
          <a:noFill/>
          <a:ln w="25400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Прямоугольник 22"/>
          <p:cNvSpPr/>
          <p:nvPr/>
        </p:nvSpPr>
        <p:spPr>
          <a:xfrm>
            <a:off x="759605" y="188640"/>
            <a:ext cx="712476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b="1" dirty="0">
                <a:solidFill>
                  <a:srgbClr val="3F894D"/>
                </a:solidFill>
                <a:latin typeface="Bookman Old Style" pitchFamily="18" charset="0"/>
                <a:ea typeface="+mj-ea"/>
                <a:cs typeface="+mj-cs"/>
              </a:rPr>
              <a:t>ФГБУ  «АКАДЕМИЯ КОМФОРТА»</a:t>
            </a:r>
          </a:p>
        </p:txBody>
      </p:sp>
    </p:spTree>
    <p:extLst>
      <p:ext uri="{BB962C8B-B14F-4D97-AF65-F5344CB8AC3E}">
        <p14:creationId xmlns:p14="http://schemas.microsoft.com/office/powerpoint/2010/main" val="8416769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Line 6"/>
          <p:cNvSpPr>
            <a:spLocks noChangeShapeType="1"/>
          </p:cNvSpPr>
          <p:nvPr/>
        </p:nvSpPr>
        <p:spPr bwMode="auto">
          <a:xfrm rot="5400000">
            <a:off x="5683851" y="3397271"/>
            <a:ext cx="6561277" cy="0"/>
          </a:xfrm>
          <a:prstGeom prst="line">
            <a:avLst/>
          </a:prstGeom>
          <a:noFill/>
          <a:ln w="60325">
            <a:solidFill>
              <a:srgbClr val="FFD65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" name="Line 7"/>
          <p:cNvSpPr>
            <a:spLocks noChangeShapeType="1"/>
          </p:cNvSpPr>
          <p:nvPr/>
        </p:nvSpPr>
        <p:spPr bwMode="auto">
          <a:xfrm rot="5400000">
            <a:off x="5594900" y="3392998"/>
            <a:ext cx="6552730" cy="0"/>
          </a:xfrm>
          <a:prstGeom prst="line">
            <a:avLst/>
          </a:prstGeom>
          <a:noFill/>
          <a:ln w="34925">
            <a:solidFill>
              <a:srgbClr val="FFD65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-2328" y="0"/>
            <a:ext cx="216024" cy="6858000"/>
          </a:xfrm>
          <a:prstGeom prst="rect">
            <a:avLst/>
          </a:prstGeom>
          <a:solidFill>
            <a:srgbClr val="FFD6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6600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13696" y="836712"/>
            <a:ext cx="8822800" cy="360040"/>
          </a:xfrm>
          <a:prstGeom prst="rect">
            <a:avLst/>
          </a:prstGeom>
          <a:solidFill>
            <a:srgbClr val="3F894D"/>
          </a:solidFill>
          <a:ln>
            <a:noFill/>
          </a:ln>
        </p:spPr>
        <p:txBody>
          <a:bodyPr wrap="none" anchor="ctr"/>
          <a:lstStyle/>
          <a:p>
            <a:r>
              <a:rPr lang="ru-RU" dirty="0">
                <a:solidFill>
                  <a:srgbClr val="339933"/>
                </a:solidFill>
              </a:rPr>
              <a:t> </a:t>
            </a:r>
          </a:p>
        </p:txBody>
      </p:sp>
      <p:pic>
        <p:nvPicPr>
          <p:cNvPr id="28" name="Рисунок 27" descr="\\10.0.1.4\кисс\от Плюсниной\ЛОГОТИП ФГБУ курсив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4315" y="19569"/>
            <a:ext cx="1012141" cy="817143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1763689" y="723779"/>
            <a:ext cx="626469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dirty="0">
                <a:solidFill>
                  <a:schemeClr val="bg1"/>
                </a:solidFill>
                <a:latin typeface="Monotype Corsiva" pitchFamily="66" charset="0"/>
              </a:rPr>
              <a:t>наш профессионализм – ваше доверие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759605" y="188640"/>
            <a:ext cx="712476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b="1" dirty="0">
                <a:solidFill>
                  <a:srgbClr val="3F894D"/>
                </a:solidFill>
                <a:latin typeface="Bookman Old Style" pitchFamily="18" charset="0"/>
                <a:ea typeface="+mj-ea"/>
                <a:cs typeface="+mj-cs"/>
              </a:rPr>
              <a:t>ФГБУ  «АКАДЕМИЯ КОМФОРТА»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91823" y="1266048"/>
            <a:ext cx="8394669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ru-RU" b="1" dirty="0">
                <a:solidFill>
                  <a:srgbClr val="FF6600"/>
                </a:solidFill>
                <a:latin typeface="Arial" pitchFamily="34" charset="0"/>
              </a:rPr>
              <a:t>ФГБУ </a:t>
            </a:r>
            <a:r>
              <a:rPr lang="ru-RU" b="1" dirty="0" smtClean="0">
                <a:solidFill>
                  <a:srgbClr val="FF6600"/>
                </a:solidFill>
                <a:latin typeface="Arial" pitchFamily="34" charset="0"/>
              </a:rPr>
              <a:t>«Академия комфорта» </a:t>
            </a:r>
            <a:r>
              <a:rPr lang="ru-RU" b="1" dirty="0">
                <a:solidFill>
                  <a:srgbClr val="FF6600"/>
                </a:solidFill>
                <a:latin typeface="Arial" pitchFamily="34" charset="0"/>
              </a:rPr>
              <a:t>оказывает </a:t>
            </a:r>
            <a:r>
              <a:rPr lang="ru-RU" b="1" dirty="0" smtClean="0">
                <a:solidFill>
                  <a:srgbClr val="FF6600"/>
                </a:solidFill>
                <a:latin typeface="Arial" pitchFamily="34" charset="0"/>
              </a:rPr>
              <a:t>широкий спектр платных услуг</a:t>
            </a:r>
          </a:p>
          <a:p>
            <a:pPr algn="ctr" fontAlgn="ctr"/>
            <a:r>
              <a:rPr lang="ru-RU" b="1" dirty="0" smtClean="0">
                <a:solidFill>
                  <a:srgbClr val="FF6600"/>
                </a:solidFill>
                <a:latin typeface="Arial" pitchFamily="34" charset="0"/>
              </a:rPr>
              <a:t>(с </a:t>
            </a:r>
            <a:r>
              <a:rPr lang="ru-RU" b="1" dirty="0">
                <a:solidFill>
                  <a:srgbClr val="FF6600"/>
                </a:solidFill>
                <a:latin typeface="Arial" pitchFamily="34" charset="0"/>
              </a:rPr>
              <a:t>перечнем и стоимостью можно ознакомиться </a:t>
            </a:r>
          </a:p>
          <a:p>
            <a:pPr algn="ctr" fontAlgn="ctr"/>
            <a:r>
              <a:rPr lang="ru-RU" b="1" dirty="0">
                <a:solidFill>
                  <a:srgbClr val="FF6600"/>
                </a:solidFill>
                <a:latin typeface="Arial" pitchFamily="34" charset="0"/>
              </a:rPr>
              <a:t>на сайте учреждения</a:t>
            </a:r>
            <a:r>
              <a:rPr lang="en-US" b="1" dirty="0">
                <a:solidFill>
                  <a:srgbClr val="FF6600"/>
                </a:solidFill>
                <a:latin typeface="Arial" pitchFamily="34" charset="0"/>
              </a:rPr>
              <a:t>https://</a:t>
            </a:r>
            <a:r>
              <a:rPr lang="en-US" b="1" dirty="0" smtClean="0">
                <a:solidFill>
                  <a:srgbClr val="FF6600"/>
                </a:solidFill>
                <a:latin typeface="Arial" pitchFamily="34" charset="0"/>
              </a:rPr>
              <a:t>comfort-acd.ru</a:t>
            </a:r>
            <a:r>
              <a:rPr lang="ru-RU" b="1" dirty="0" smtClean="0">
                <a:solidFill>
                  <a:srgbClr val="FF6600"/>
                </a:solidFill>
                <a:latin typeface="Arial" pitchFamily="34" charset="0"/>
              </a:rPr>
              <a:t> )</a:t>
            </a:r>
            <a:endParaRPr lang="en-US" b="1" dirty="0">
              <a:solidFill>
                <a:srgbClr val="FF6600"/>
              </a:solidFill>
              <a:latin typeface="Arial" pitchFamily="34" charset="0"/>
            </a:endParaRPr>
          </a:p>
          <a:p>
            <a:pPr algn="ctr" fontAlgn="ctr"/>
            <a:endParaRPr lang="ru-RU" b="1" dirty="0">
              <a:solidFill>
                <a:srgbClr val="FF6600"/>
              </a:solidFill>
              <a:latin typeface="Arial" pitchFamily="34" charset="0"/>
            </a:endParaRPr>
          </a:p>
          <a:p>
            <a:pPr algn="ctr" fontAlgn="ctr"/>
            <a:endParaRPr lang="en-US" b="1" dirty="0">
              <a:solidFill>
                <a:srgbClr val="FF6600"/>
              </a:solidFill>
              <a:latin typeface="Arial" pitchFamily="34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C0C11F23-D4E6-4B89-9B5A-BB916D1A5F76}"/>
              </a:ext>
            </a:extLst>
          </p:cNvPr>
          <p:cNvSpPr/>
          <p:nvPr/>
        </p:nvSpPr>
        <p:spPr>
          <a:xfrm>
            <a:off x="2267744" y="2778687"/>
            <a:ext cx="6408712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Одной из самой востребованной платной услугой  является поверка индивидуальных приборов учета ХВС и ГВС. ФГБУ «Академия комфорта» 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обеспечит выезд специалиста в назначенное время, который поверит прибор учёта с помощью переносной установки и выдаст свидетельство о поверке. Услуга является платной. Оплата производится после выполнения услуги, начисления выставляются к оплате через федеральную систему «Город».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9B5BCACA-C70F-40B7-890E-52DB32103D6A}"/>
              </a:ext>
            </a:extLst>
          </p:cNvPr>
          <p:cNvSpPr/>
          <p:nvPr/>
        </p:nvSpPr>
        <p:spPr>
          <a:xfrm>
            <a:off x="2267744" y="4379125"/>
            <a:ext cx="360473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3F894D"/>
                </a:solidFill>
                <a:latin typeface="Arial" panose="020B0604020202020204" pitchFamily="34" charset="0"/>
                <a:cs typeface="Arial" pitchFamily="34" charset="0"/>
              </a:rPr>
              <a:t>Преимущества:</a:t>
            </a:r>
            <a:br>
              <a:rPr lang="ru-RU" sz="1400" b="1" dirty="0">
                <a:solidFill>
                  <a:srgbClr val="3F894D"/>
                </a:solidFill>
                <a:latin typeface="Arial" panose="020B0604020202020204" pitchFamily="34" charset="0"/>
                <a:cs typeface="Arial" pitchFamily="34" charset="0"/>
              </a:rPr>
            </a:br>
            <a:r>
              <a:rPr lang="ru-RU" sz="1400" b="1" dirty="0">
                <a:solidFill>
                  <a:srgbClr val="3F894D"/>
                </a:solidFill>
                <a:latin typeface="Arial" panose="020B0604020202020204" pitchFamily="34" charset="0"/>
                <a:cs typeface="Arial" pitchFamily="34" charset="0"/>
              </a:rPr>
              <a:t/>
            </a:r>
            <a:br>
              <a:rPr lang="ru-RU" sz="1400" b="1" dirty="0">
                <a:solidFill>
                  <a:srgbClr val="3F894D"/>
                </a:solidFill>
                <a:latin typeface="Arial" panose="020B0604020202020204" pitchFamily="34" charset="0"/>
                <a:cs typeface="Arial" pitchFamily="34" charset="0"/>
              </a:rPr>
            </a:br>
            <a:r>
              <a:rPr lang="ru-RU" sz="1400" b="1" dirty="0">
                <a:solidFill>
                  <a:srgbClr val="3F894D"/>
                </a:solidFill>
                <a:latin typeface="Arial" panose="020B0604020202020204" pitchFamily="34" charset="0"/>
                <a:cs typeface="Arial" pitchFamily="34" charset="0"/>
              </a:rPr>
              <a:t>— поверка выполняется без снятия приборов и нарушения пломб;</a:t>
            </a:r>
            <a:br>
              <a:rPr lang="ru-RU" sz="1400" b="1" dirty="0">
                <a:solidFill>
                  <a:srgbClr val="3F894D"/>
                </a:solidFill>
                <a:latin typeface="Arial" panose="020B0604020202020204" pitchFamily="34" charset="0"/>
                <a:cs typeface="Arial" pitchFamily="34" charset="0"/>
              </a:rPr>
            </a:br>
            <a:r>
              <a:rPr lang="ru-RU" sz="1400" b="1" dirty="0">
                <a:solidFill>
                  <a:srgbClr val="3F894D"/>
                </a:solidFill>
                <a:latin typeface="Arial" panose="020B0604020202020204" pitchFamily="34" charset="0"/>
                <a:cs typeface="Arial" pitchFamily="34" charset="0"/>
              </a:rPr>
              <a:t>— свидетельство о поверке не нужно нести в ЖЭУ, сотрудник управляющей организации передаст данные бухгалтеру самостоятельно;</a:t>
            </a:r>
            <a:br>
              <a:rPr lang="ru-RU" sz="1400" b="1" dirty="0">
                <a:solidFill>
                  <a:srgbClr val="3F894D"/>
                </a:solidFill>
                <a:latin typeface="Arial" panose="020B0604020202020204" pitchFamily="34" charset="0"/>
                <a:cs typeface="Arial" pitchFamily="34" charset="0"/>
              </a:rPr>
            </a:br>
            <a:r>
              <a:rPr lang="ru-RU" sz="1400" b="1" dirty="0">
                <a:solidFill>
                  <a:srgbClr val="3F894D"/>
                </a:solidFill>
                <a:latin typeface="Arial" panose="020B0604020202020204" pitchFamily="34" charset="0"/>
                <a:cs typeface="Arial" pitchFamily="34" charset="0"/>
              </a:rPr>
              <a:t>— услуга оплачивается через систему «Город», а не на руки</a:t>
            </a:r>
            <a:r>
              <a:rPr lang="ru-RU" sz="1400" dirty="0">
                <a:solidFill>
                  <a:srgbClr val="3F89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7" name="Picture 4">
            <a:extLst>
              <a:ext uri="{FF2B5EF4-FFF2-40B4-BE49-F238E27FC236}">
                <a16:creationId xmlns:a16="http://schemas.microsoft.com/office/drawing/2014/main" xmlns="" id="{8673D375-49C2-433B-9530-3CCC3512C2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1234" y="4725144"/>
            <a:ext cx="2802478" cy="1368153"/>
          </a:xfrm>
          <a:prstGeom prst="rect">
            <a:avLst/>
          </a:prstGeom>
          <a:noFill/>
          <a:ln w="31750">
            <a:solidFill>
              <a:srgbClr val="3F894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blob:https://web.whatsapp.com/3eae868b-1ced-4469-bd8f-c6395635cba8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blob:https://web.whatsapp.com/3eae868b-1ced-4469-bd8f-c6395635cba8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blob:https://web.whatsapp.com/3eae868b-1ced-4469-bd8f-c6395635cba8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5" name="Picture 7" descr="D:\ГОЛОСОВАНИЕ 2009\СОБРАНИЯ\Поверка ИПУ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137" y="4437111"/>
            <a:ext cx="1691794" cy="2216929"/>
          </a:xfrm>
          <a:prstGeom prst="rect">
            <a:avLst/>
          </a:prstGeom>
          <a:noFill/>
          <a:ln w="31750">
            <a:solidFill>
              <a:srgbClr val="3F894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Плюснина\Downloads\WhatsApp Image 2022-12-20 at 15.45.18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431" y="2176960"/>
            <a:ext cx="1712500" cy="2122924"/>
          </a:xfrm>
          <a:prstGeom prst="rect">
            <a:avLst/>
          </a:prstGeom>
          <a:noFill/>
          <a:ln w="31750">
            <a:solidFill>
              <a:srgbClr val="3F894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9B5BCACA-C70F-40B7-890E-52DB32103D6A}"/>
              </a:ext>
            </a:extLst>
          </p:cNvPr>
          <p:cNvSpPr/>
          <p:nvPr/>
        </p:nvSpPr>
        <p:spPr>
          <a:xfrm>
            <a:off x="2411760" y="2196562"/>
            <a:ext cx="63747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3F894D"/>
                </a:solidFill>
                <a:latin typeface="Arial" panose="020B0604020202020204" pitchFamily="34" charset="0"/>
                <a:cs typeface="Arial" pitchFamily="34" charset="0"/>
              </a:rPr>
              <a:t>За </a:t>
            </a:r>
            <a:r>
              <a:rPr lang="ru-RU" sz="1400" b="1" dirty="0" smtClean="0">
                <a:solidFill>
                  <a:srgbClr val="3F894D"/>
                </a:solidFill>
                <a:latin typeface="Arial" panose="020B0604020202020204" pitchFamily="34" charset="0"/>
                <a:cs typeface="Arial" pitchFamily="34" charset="0"/>
              </a:rPr>
              <a:t>2022 год </a:t>
            </a:r>
            <a:r>
              <a:rPr lang="ru-RU" sz="1400" b="1" dirty="0" smtClean="0">
                <a:solidFill>
                  <a:srgbClr val="3F894D"/>
                </a:solidFill>
                <a:latin typeface="Arial" panose="020B0604020202020204" pitchFamily="34" charset="0"/>
                <a:cs typeface="Arial" pitchFamily="34" charset="0"/>
              </a:rPr>
              <a:t>оказано платных услуг на сумму </a:t>
            </a:r>
            <a:r>
              <a:rPr lang="ru-RU" sz="1400" b="1" dirty="0" smtClean="0">
                <a:solidFill>
                  <a:srgbClr val="3F894D"/>
                </a:solidFill>
                <a:latin typeface="Arial" panose="020B0604020202020204" pitchFamily="34" charset="0"/>
                <a:cs typeface="Arial" pitchFamily="34" charset="0"/>
              </a:rPr>
              <a:t>6 270 384 рубля, </a:t>
            </a:r>
            <a:r>
              <a:rPr lang="ru-RU" sz="1400" b="1" dirty="0" smtClean="0">
                <a:solidFill>
                  <a:srgbClr val="3F894D"/>
                </a:solidFill>
                <a:latin typeface="Arial" panose="020B0604020202020204" pitchFamily="34" charset="0"/>
                <a:cs typeface="Arial" pitchFamily="34" charset="0"/>
              </a:rPr>
              <a:t>их них поверка приборов учета составляет </a:t>
            </a:r>
            <a:r>
              <a:rPr lang="ru-RU" sz="1400" b="1" dirty="0" smtClean="0">
                <a:solidFill>
                  <a:srgbClr val="3F894D"/>
                </a:solidFill>
                <a:latin typeface="Arial" panose="020B0604020202020204" pitchFamily="34" charset="0"/>
                <a:cs typeface="Arial" pitchFamily="34" charset="0"/>
              </a:rPr>
              <a:t>3 763 000 рублей</a:t>
            </a:r>
            <a:r>
              <a:rPr lang="ru-RU" sz="1400" b="1" dirty="0" smtClean="0">
                <a:solidFill>
                  <a:srgbClr val="3F894D"/>
                </a:solidFill>
                <a:latin typeface="Arial" panose="020B0604020202020204" pitchFamily="34" charset="0"/>
                <a:cs typeface="Arial" pitchFamily="34" charset="0"/>
              </a:rPr>
              <a:t>.</a:t>
            </a:r>
            <a:endParaRPr lang="ru-RU" sz="1400" dirty="0">
              <a:solidFill>
                <a:srgbClr val="3F894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84339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Line 6"/>
          <p:cNvSpPr>
            <a:spLocks noChangeShapeType="1"/>
          </p:cNvSpPr>
          <p:nvPr/>
        </p:nvSpPr>
        <p:spPr bwMode="auto">
          <a:xfrm rot="5400000">
            <a:off x="5683851" y="3397271"/>
            <a:ext cx="6561277" cy="0"/>
          </a:xfrm>
          <a:prstGeom prst="line">
            <a:avLst/>
          </a:prstGeom>
          <a:noFill/>
          <a:ln w="60325">
            <a:solidFill>
              <a:srgbClr val="FFD65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" name="Line 7"/>
          <p:cNvSpPr>
            <a:spLocks noChangeShapeType="1"/>
          </p:cNvSpPr>
          <p:nvPr/>
        </p:nvSpPr>
        <p:spPr bwMode="auto">
          <a:xfrm rot="5400000">
            <a:off x="5594900" y="3392998"/>
            <a:ext cx="6552730" cy="0"/>
          </a:xfrm>
          <a:prstGeom prst="line">
            <a:avLst/>
          </a:prstGeom>
          <a:noFill/>
          <a:ln w="34925">
            <a:solidFill>
              <a:srgbClr val="FFD65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-2328" y="0"/>
            <a:ext cx="216024" cy="6858000"/>
          </a:xfrm>
          <a:prstGeom prst="rect">
            <a:avLst/>
          </a:prstGeom>
          <a:solidFill>
            <a:srgbClr val="FFD6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6600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13696" y="836712"/>
            <a:ext cx="8822800" cy="360040"/>
          </a:xfrm>
          <a:prstGeom prst="rect">
            <a:avLst/>
          </a:prstGeom>
          <a:solidFill>
            <a:srgbClr val="3F894D"/>
          </a:solidFill>
          <a:ln>
            <a:noFill/>
          </a:ln>
        </p:spPr>
        <p:txBody>
          <a:bodyPr wrap="none" anchor="ctr"/>
          <a:lstStyle/>
          <a:p>
            <a:r>
              <a:rPr lang="ru-RU" dirty="0">
                <a:solidFill>
                  <a:srgbClr val="339933"/>
                </a:solidFill>
              </a:rPr>
              <a:t> </a:t>
            </a:r>
          </a:p>
        </p:txBody>
      </p:sp>
      <p:pic>
        <p:nvPicPr>
          <p:cNvPr id="28" name="Рисунок 27" descr="\\10.0.1.4\кисс\от Плюсниной\ЛОГОТИП ФГБУ курсив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4315" y="19569"/>
            <a:ext cx="1012141" cy="817143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TextBox 14"/>
          <p:cNvSpPr txBox="1"/>
          <p:nvPr/>
        </p:nvSpPr>
        <p:spPr>
          <a:xfrm>
            <a:off x="1763689" y="723779"/>
            <a:ext cx="626469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dirty="0">
                <a:solidFill>
                  <a:schemeClr val="bg1"/>
                </a:solidFill>
                <a:latin typeface="Monotype Corsiva" pitchFamily="66" charset="0"/>
              </a:rPr>
              <a:t>наш профессионализм – ваше доверие</a:t>
            </a:r>
          </a:p>
        </p:txBody>
      </p:sp>
      <p:sp>
        <p:nvSpPr>
          <p:cNvPr id="14" name="Text Box 18"/>
          <p:cNvSpPr txBox="1">
            <a:spLocks noChangeArrowheads="1"/>
          </p:cNvSpPr>
          <p:nvPr/>
        </p:nvSpPr>
        <p:spPr bwMode="auto">
          <a:xfrm>
            <a:off x="672885" y="1277777"/>
            <a:ext cx="80010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ru-RU" sz="2200" b="1" dirty="0">
                <a:solidFill>
                  <a:srgbClr val="3F894D"/>
                </a:solidFill>
              </a:rPr>
              <a:t>Работы по благоустройству в 2022 году. </a:t>
            </a:r>
          </a:p>
        </p:txBody>
      </p:sp>
      <p:sp>
        <p:nvSpPr>
          <p:cNvPr id="20" name="Text Box 17"/>
          <p:cNvSpPr txBox="1">
            <a:spLocks noChangeArrowheads="1"/>
          </p:cNvSpPr>
          <p:nvPr/>
        </p:nvSpPr>
        <p:spPr bwMode="auto">
          <a:xfrm>
            <a:off x="1873860" y="3394212"/>
            <a:ext cx="3176444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342900" lvl="0" indent="-342900">
              <a:buFont typeface="Arial" pitchFamily="34" charset="0"/>
              <a:buChar char="•"/>
            </a:pPr>
            <a:r>
              <a:rPr lang="ru-RU" dirty="0"/>
              <a:t>Ильича, 7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ru-RU" dirty="0"/>
              <a:t>Терешковой, 12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dirty="0"/>
              <a:t>Цветной проезд, 25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dirty="0"/>
              <a:t>Героев Труда, 1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dirty="0" err="1"/>
              <a:t>Золотодолинская</a:t>
            </a:r>
            <a:r>
              <a:rPr lang="ru-RU" dirty="0"/>
              <a:t>, 27</a:t>
            </a:r>
          </a:p>
        </p:txBody>
      </p:sp>
      <p:sp>
        <p:nvSpPr>
          <p:cNvPr id="21" name="Text Box 16"/>
          <p:cNvSpPr txBox="1">
            <a:spLocks noChangeArrowheads="1"/>
          </p:cNvSpPr>
          <p:nvPr/>
        </p:nvSpPr>
        <p:spPr bwMode="auto">
          <a:xfrm>
            <a:off x="574154" y="1852421"/>
            <a:ext cx="7929562" cy="1323439"/>
          </a:xfrm>
          <a:prstGeom prst="rect">
            <a:avLst/>
          </a:prstGeom>
          <a:noFill/>
          <a:ln w="38100">
            <a:solidFill>
              <a:srgbClr val="D69C0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ru-RU" sz="2000" dirty="0">
                <a:ea typeface="Calibri" pitchFamily="34" charset="0"/>
                <a:cs typeface="Arial" pitchFamily="34" charset="0"/>
              </a:rPr>
              <a:t>В 2022 году депутаты Областного  и Городского совета выделили  4 353 670,5 рублей на установку детских и спортивных площадок на 11 придомовых территориях и 477 000 рублей на установку малых форм на 4 придомовых территориях:</a:t>
            </a:r>
          </a:p>
        </p:txBody>
      </p:sp>
      <p:sp>
        <p:nvSpPr>
          <p:cNvPr id="24" name="Text Box 17"/>
          <p:cNvSpPr txBox="1">
            <a:spLocks noChangeArrowheads="1"/>
          </p:cNvSpPr>
          <p:nvPr/>
        </p:nvSpPr>
        <p:spPr bwMode="auto">
          <a:xfrm>
            <a:off x="5222096" y="3411304"/>
            <a:ext cx="3140576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Российская, 10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Демакова, 8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dirty="0"/>
              <a:t>Полевая, 11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dirty="0"/>
              <a:t>Полевая, 20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Иванова, 37, 39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14386" y="6300031"/>
            <a:ext cx="7966155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dirty="0"/>
              <a:t>- </a:t>
            </a:r>
            <a:r>
              <a:rPr lang="ru-RU" sz="1500" dirty="0">
                <a:latin typeface="Arial" pitchFamily="34" charset="0"/>
                <a:cs typeface="Arial" pitchFamily="34" charset="0"/>
              </a:rPr>
              <a:t>Все работы производятся под контролем</a:t>
            </a:r>
            <a:r>
              <a:rPr lang="en-US" sz="15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>
                <a:latin typeface="Arial" pitchFamily="34" charset="0"/>
                <a:cs typeface="Arial" pitchFamily="34" charset="0"/>
              </a:rPr>
              <a:t>и при участии ФГБУ 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«Академия комфорта» </a:t>
            </a:r>
            <a:endParaRPr lang="ru-RU" sz="15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AutoShape 19"/>
          <p:cNvSpPr>
            <a:spLocks noChangeArrowheads="1"/>
          </p:cNvSpPr>
          <p:nvPr/>
        </p:nvSpPr>
        <p:spPr bwMode="auto">
          <a:xfrm>
            <a:off x="1873860" y="3349662"/>
            <a:ext cx="5976664" cy="1566428"/>
          </a:xfrm>
          <a:prstGeom prst="foldedCorner">
            <a:avLst>
              <a:gd name="adj" fmla="val 12500"/>
            </a:avLst>
          </a:prstGeom>
          <a:noFill/>
          <a:ln w="31750">
            <a:solidFill>
              <a:srgbClr val="3F89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7" name="Text Box 17"/>
          <p:cNvSpPr txBox="1">
            <a:spLocks noChangeArrowheads="1"/>
          </p:cNvSpPr>
          <p:nvPr/>
        </p:nvSpPr>
        <p:spPr bwMode="auto">
          <a:xfrm>
            <a:off x="1893251" y="5368994"/>
            <a:ext cx="238233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342900" lvl="0" indent="-342900">
              <a:buFont typeface="Arial" pitchFamily="34" charset="0"/>
              <a:buChar char="•"/>
            </a:pPr>
            <a:r>
              <a:rPr lang="ru-RU" dirty="0"/>
              <a:t>Русская, 5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ru-RU" dirty="0"/>
              <a:t>Русская, 27</a:t>
            </a:r>
          </a:p>
        </p:txBody>
      </p:sp>
      <p:sp>
        <p:nvSpPr>
          <p:cNvPr id="29" name="AutoShape 19"/>
          <p:cNvSpPr>
            <a:spLocks noChangeArrowheads="1"/>
          </p:cNvSpPr>
          <p:nvPr/>
        </p:nvSpPr>
        <p:spPr bwMode="auto">
          <a:xfrm>
            <a:off x="1907704" y="5244010"/>
            <a:ext cx="5976664" cy="849286"/>
          </a:xfrm>
          <a:prstGeom prst="foldedCorner">
            <a:avLst>
              <a:gd name="adj" fmla="val 12500"/>
            </a:avLst>
          </a:prstGeom>
          <a:noFill/>
          <a:ln w="31750">
            <a:solidFill>
              <a:srgbClr val="3F89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1" name="Text Box 17"/>
          <p:cNvSpPr txBox="1">
            <a:spLocks noChangeArrowheads="1"/>
          </p:cNvSpPr>
          <p:nvPr/>
        </p:nvSpPr>
        <p:spPr bwMode="auto">
          <a:xfrm>
            <a:off x="4989595" y="5374957"/>
            <a:ext cx="238233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342900" lvl="0" indent="-342900">
              <a:buFont typeface="Arial" pitchFamily="34" charset="0"/>
              <a:buChar char="•"/>
            </a:pPr>
            <a:r>
              <a:rPr lang="ru-RU" dirty="0"/>
              <a:t>Тружеников, 7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ru-RU" dirty="0"/>
              <a:t>Вахтангова, 3А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759605" y="188640"/>
            <a:ext cx="712476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b="1" dirty="0">
                <a:solidFill>
                  <a:srgbClr val="3F894D"/>
                </a:solidFill>
                <a:latin typeface="Bookman Old Style" pitchFamily="18" charset="0"/>
                <a:ea typeface="+mj-ea"/>
                <a:cs typeface="+mj-cs"/>
              </a:rPr>
              <a:t>ФГБУ  «АКАДЕМИЯ КОМФОРТА»</a:t>
            </a:r>
          </a:p>
        </p:txBody>
      </p:sp>
    </p:spTree>
    <p:extLst>
      <p:ext uri="{BB962C8B-B14F-4D97-AF65-F5344CB8AC3E}">
        <p14:creationId xmlns:p14="http://schemas.microsoft.com/office/powerpoint/2010/main" val="5025478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Line 6"/>
          <p:cNvSpPr>
            <a:spLocks noChangeShapeType="1"/>
          </p:cNvSpPr>
          <p:nvPr/>
        </p:nvSpPr>
        <p:spPr bwMode="auto">
          <a:xfrm rot="5400000">
            <a:off x="5683851" y="3397271"/>
            <a:ext cx="6561277" cy="0"/>
          </a:xfrm>
          <a:prstGeom prst="line">
            <a:avLst/>
          </a:prstGeom>
          <a:noFill/>
          <a:ln w="60325">
            <a:solidFill>
              <a:srgbClr val="FFD65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" name="Line 7"/>
          <p:cNvSpPr>
            <a:spLocks noChangeShapeType="1"/>
          </p:cNvSpPr>
          <p:nvPr/>
        </p:nvSpPr>
        <p:spPr bwMode="auto">
          <a:xfrm rot="5400000">
            <a:off x="5594900" y="3392998"/>
            <a:ext cx="6552730" cy="0"/>
          </a:xfrm>
          <a:prstGeom prst="line">
            <a:avLst/>
          </a:prstGeom>
          <a:noFill/>
          <a:ln w="34925">
            <a:solidFill>
              <a:srgbClr val="FFD65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-2328" y="0"/>
            <a:ext cx="216024" cy="6858000"/>
          </a:xfrm>
          <a:prstGeom prst="rect">
            <a:avLst/>
          </a:prstGeom>
          <a:solidFill>
            <a:srgbClr val="FFD6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6600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13696" y="836712"/>
            <a:ext cx="8822800" cy="360040"/>
          </a:xfrm>
          <a:prstGeom prst="rect">
            <a:avLst/>
          </a:prstGeom>
          <a:solidFill>
            <a:srgbClr val="3F894D"/>
          </a:solidFill>
          <a:ln>
            <a:noFill/>
          </a:ln>
        </p:spPr>
        <p:txBody>
          <a:bodyPr wrap="none" anchor="ctr"/>
          <a:lstStyle/>
          <a:p>
            <a:r>
              <a:rPr lang="ru-RU" dirty="0">
                <a:solidFill>
                  <a:srgbClr val="339933"/>
                </a:solidFill>
              </a:rPr>
              <a:t> </a:t>
            </a:r>
          </a:p>
        </p:txBody>
      </p:sp>
      <p:pic>
        <p:nvPicPr>
          <p:cNvPr id="28" name="Рисунок 27" descr="\\10.0.1.4\кисс\от Плюсниной\ЛОГОТИП ФГБУ курсив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4315" y="19569"/>
            <a:ext cx="1012141" cy="817143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TextBox 14"/>
          <p:cNvSpPr txBox="1"/>
          <p:nvPr/>
        </p:nvSpPr>
        <p:spPr>
          <a:xfrm>
            <a:off x="1763689" y="723779"/>
            <a:ext cx="626469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dirty="0">
                <a:solidFill>
                  <a:schemeClr val="bg1"/>
                </a:solidFill>
                <a:latin typeface="Monotype Corsiva" pitchFamily="66" charset="0"/>
              </a:rPr>
              <a:t>наш профессионализм – ваше доверие</a:t>
            </a:r>
          </a:p>
        </p:txBody>
      </p:sp>
      <p:sp>
        <p:nvSpPr>
          <p:cNvPr id="16" name="Text Box 31"/>
          <p:cNvSpPr txBox="1">
            <a:spLocks noChangeArrowheads="1"/>
          </p:cNvSpPr>
          <p:nvPr/>
        </p:nvSpPr>
        <p:spPr bwMode="auto">
          <a:xfrm>
            <a:off x="496976" y="1277777"/>
            <a:ext cx="802736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b="1" dirty="0">
                <a:solidFill>
                  <a:srgbClr val="3F894D"/>
                </a:solidFill>
              </a:rPr>
              <a:t>Детские спортивные площадки  и игровые комплексы на придомовых территориях</a:t>
            </a:r>
          </a:p>
        </p:txBody>
      </p:sp>
      <p:pic>
        <p:nvPicPr>
          <p:cNvPr id="3074" name="Picture 2" descr="Z:\от Ворониной\ДЕТСКИЕ ГОРОДКИ 2022\Героев Труда, 1\166184548548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976" y="1844824"/>
            <a:ext cx="2058800" cy="2482848"/>
          </a:xfrm>
          <a:prstGeom prst="rect">
            <a:avLst/>
          </a:prstGeom>
          <a:noFill/>
          <a:ln w="25400">
            <a:solidFill>
              <a:srgbClr val="D69C0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Z:\от Ворониной\ДЕТСКИЕ ГОРОДКИ 2022\Золотодолинская, 27\166184695822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976" y="4404583"/>
            <a:ext cx="2058800" cy="2346860"/>
          </a:xfrm>
          <a:prstGeom prst="rect">
            <a:avLst/>
          </a:prstGeom>
          <a:noFill/>
          <a:ln w="25400">
            <a:solidFill>
              <a:srgbClr val="D69C0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568894" y="3931675"/>
            <a:ext cx="15547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Героев Труда, 1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68894" y="6309320"/>
            <a:ext cx="19868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Золотодолинская</a:t>
            </a:r>
            <a:r>
              <a:rPr lang="ru-RU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27</a:t>
            </a:r>
          </a:p>
        </p:txBody>
      </p:sp>
      <p:pic>
        <p:nvPicPr>
          <p:cNvPr id="3077" name="Picture 5" descr="Z:\от Ворониной\ДЕТСКИЕ ГОРОДКИ 2022\Ильича, 7\166183936134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4131" y="4653136"/>
            <a:ext cx="2649077" cy="1986808"/>
          </a:xfrm>
          <a:prstGeom prst="rect">
            <a:avLst/>
          </a:prstGeom>
          <a:noFill/>
          <a:ln w="25400">
            <a:solidFill>
              <a:srgbClr val="D69C0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2995492" y="6255061"/>
            <a:ext cx="15136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Ильича, 7</a:t>
            </a:r>
          </a:p>
        </p:txBody>
      </p:sp>
      <p:pic>
        <p:nvPicPr>
          <p:cNvPr id="3078" name="Picture 6" descr="Z:\от Ворониной\ДЕТСКИЕ ГОРОДКИ 2022\Полевая, 11\166183861183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6106" y="1962269"/>
            <a:ext cx="1904366" cy="2539154"/>
          </a:xfrm>
          <a:prstGeom prst="rect">
            <a:avLst/>
          </a:prstGeom>
          <a:noFill/>
          <a:ln w="25400">
            <a:solidFill>
              <a:srgbClr val="D69C0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7121128" y="4201343"/>
            <a:ext cx="16993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Полевая, 11</a:t>
            </a:r>
          </a:p>
        </p:txBody>
      </p:sp>
      <p:pic>
        <p:nvPicPr>
          <p:cNvPr id="3079" name="Picture 7" descr="Z:\от Ворониной\ДЕТСКИЕ ГОРОДКИ 2022\Терешковой, 12\166183938903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4720" y="4653702"/>
            <a:ext cx="2648322" cy="1986242"/>
          </a:xfrm>
          <a:prstGeom prst="rect">
            <a:avLst/>
          </a:prstGeom>
          <a:noFill/>
          <a:ln w="25400">
            <a:solidFill>
              <a:srgbClr val="D69C0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7044808" y="6201535"/>
            <a:ext cx="15547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Терешковой, 12</a:t>
            </a:r>
          </a:p>
        </p:txBody>
      </p:sp>
      <p:pic>
        <p:nvPicPr>
          <p:cNvPr id="3080" name="Picture 8" descr="Z:\от Ворониной\ДЕТСКИЕ ГОРОДКИ 2022\Цветной проезд, 25\1661839250804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7019" y="1988840"/>
            <a:ext cx="1872208" cy="2496277"/>
          </a:xfrm>
          <a:prstGeom prst="rect">
            <a:avLst/>
          </a:prstGeom>
          <a:noFill/>
          <a:ln w="25400">
            <a:solidFill>
              <a:srgbClr val="D69C0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2787019" y="4124314"/>
            <a:ext cx="18380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Цветной проезд, 25</a:t>
            </a:r>
          </a:p>
        </p:txBody>
      </p:sp>
      <p:sp>
        <p:nvSpPr>
          <p:cNvPr id="2" name="AutoShape 10" descr="Okay | это... Что такое Okay?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12" descr="https://dic.academic.ru/pictures/wiki/files/49/100px-Symbol_OK.svg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14" descr="blob:https://web.whatsapp.com/eff1136b-7a63-4bcf-a9f1-43da9127e1d6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16" descr="blob:https://web.whatsapp.com/eff1136b-7a63-4bcf-a9f1-43da9127e1d6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90" name="Picture 18" descr="D:\Иванова 37, 39 вт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2809" y="1962269"/>
            <a:ext cx="1920758" cy="2539626"/>
          </a:xfrm>
          <a:prstGeom prst="rect">
            <a:avLst/>
          </a:prstGeom>
          <a:noFill/>
          <a:ln w="25400">
            <a:solidFill>
              <a:srgbClr val="D69C0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extBox 35"/>
          <p:cNvSpPr txBox="1"/>
          <p:nvPr/>
        </p:nvSpPr>
        <p:spPr>
          <a:xfrm>
            <a:off x="4910009" y="4176176"/>
            <a:ext cx="15136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Иванова, 37,39 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759605" y="188640"/>
            <a:ext cx="712476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b="1" dirty="0">
                <a:solidFill>
                  <a:srgbClr val="3F894D"/>
                </a:solidFill>
                <a:latin typeface="Bookman Old Style" pitchFamily="18" charset="0"/>
                <a:ea typeface="+mj-ea"/>
                <a:cs typeface="+mj-cs"/>
              </a:rPr>
              <a:t>ФГБУ  «АКАДЕМИЯ КОМФОРТА»</a:t>
            </a:r>
          </a:p>
        </p:txBody>
      </p:sp>
    </p:spTree>
    <p:extLst>
      <p:ext uri="{BB962C8B-B14F-4D97-AF65-F5344CB8AC3E}">
        <p14:creationId xmlns:p14="http://schemas.microsoft.com/office/powerpoint/2010/main" val="19973837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Line 6"/>
          <p:cNvSpPr>
            <a:spLocks noChangeShapeType="1"/>
          </p:cNvSpPr>
          <p:nvPr/>
        </p:nvSpPr>
        <p:spPr bwMode="auto">
          <a:xfrm rot="5400000">
            <a:off x="5683851" y="3397271"/>
            <a:ext cx="6561277" cy="0"/>
          </a:xfrm>
          <a:prstGeom prst="line">
            <a:avLst/>
          </a:prstGeom>
          <a:noFill/>
          <a:ln w="60325">
            <a:solidFill>
              <a:srgbClr val="FFD65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" name="Line 7"/>
          <p:cNvSpPr>
            <a:spLocks noChangeShapeType="1"/>
          </p:cNvSpPr>
          <p:nvPr/>
        </p:nvSpPr>
        <p:spPr bwMode="auto">
          <a:xfrm rot="5400000">
            <a:off x="5594900" y="3392998"/>
            <a:ext cx="6552730" cy="0"/>
          </a:xfrm>
          <a:prstGeom prst="line">
            <a:avLst/>
          </a:prstGeom>
          <a:noFill/>
          <a:ln w="34925">
            <a:solidFill>
              <a:srgbClr val="FFD65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-2328" y="0"/>
            <a:ext cx="216024" cy="6858000"/>
          </a:xfrm>
          <a:prstGeom prst="rect">
            <a:avLst/>
          </a:prstGeom>
          <a:solidFill>
            <a:srgbClr val="FFD6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6600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13696" y="836712"/>
            <a:ext cx="8822800" cy="360040"/>
          </a:xfrm>
          <a:prstGeom prst="rect">
            <a:avLst/>
          </a:prstGeom>
          <a:solidFill>
            <a:srgbClr val="3F894D"/>
          </a:solidFill>
          <a:ln>
            <a:noFill/>
          </a:ln>
        </p:spPr>
        <p:txBody>
          <a:bodyPr wrap="none" anchor="ctr"/>
          <a:lstStyle/>
          <a:p>
            <a:r>
              <a:rPr lang="ru-RU" dirty="0">
                <a:solidFill>
                  <a:srgbClr val="339933"/>
                </a:solidFill>
              </a:rPr>
              <a:t> </a:t>
            </a:r>
          </a:p>
        </p:txBody>
      </p:sp>
      <p:pic>
        <p:nvPicPr>
          <p:cNvPr id="28" name="Рисунок 27" descr="\\10.0.1.4\кисс\от Плюсниной\ЛОГОТИП ФГБУ курсив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4315" y="19569"/>
            <a:ext cx="1012141" cy="817143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TextBox 14"/>
          <p:cNvSpPr txBox="1"/>
          <p:nvPr/>
        </p:nvSpPr>
        <p:spPr>
          <a:xfrm>
            <a:off x="1763689" y="723779"/>
            <a:ext cx="626469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dirty="0">
                <a:solidFill>
                  <a:schemeClr val="bg1"/>
                </a:solidFill>
                <a:latin typeface="Monotype Corsiva" pitchFamily="66" charset="0"/>
              </a:rPr>
              <a:t>наш профессионализм – ваше доверие</a:t>
            </a:r>
          </a:p>
        </p:txBody>
      </p:sp>
      <p:sp>
        <p:nvSpPr>
          <p:cNvPr id="16" name="Text Box 31"/>
          <p:cNvSpPr txBox="1">
            <a:spLocks noChangeArrowheads="1"/>
          </p:cNvSpPr>
          <p:nvPr/>
        </p:nvSpPr>
        <p:spPr bwMode="auto">
          <a:xfrm>
            <a:off x="496975" y="1207791"/>
            <a:ext cx="802736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b="1" dirty="0">
                <a:solidFill>
                  <a:srgbClr val="3F894D"/>
                </a:solidFill>
              </a:rPr>
              <a:t>Совместное участие управляющей организации и собственников в конкурсе «Мой любимый палисадник». </a:t>
            </a:r>
          </a:p>
        </p:txBody>
      </p:sp>
      <p:sp>
        <p:nvSpPr>
          <p:cNvPr id="2" name="AutoShape 10" descr="Okay | это... Что такое Okay?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12" descr="https://dic.academic.ru/pictures/wiki/files/49/100px-Symbol_OK.svg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14" descr="blob:https://web.whatsapp.com/eff1136b-7a63-4bcf-a9f1-43da9127e1d6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16" descr="blob:https://web.whatsapp.com/eff1136b-7a63-4bcf-a9f1-43da9127e1d6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759605" y="188640"/>
            <a:ext cx="712476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b="1" dirty="0">
                <a:solidFill>
                  <a:srgbClr val="3F894D"/>
                </a:solidFill>
                <a:latin typeface="Bookman Old Style" pitchFamily="18" charset="0"/>
                <a:ea typeface="+mj-ea"/>
                <a:cs typeface="+mj-cs"/>
              </a:rPr>
              <a:t>ФГБУ  «АКАДЕМИЯ КОМФОРТА»</a:t>
            </a:r>
          </a:p>
        </p:txBody>
      </p:sp>
      <p:sp>
        <p:nvSpPr>
          <p:cNvPr id="17" name="Text Box 31"/>
          <p:cNvSpPr txBox="1">
            <a:spLocks noChangeArrowheads="1"/>
          </p:cNvSpPr>
          <p:nvPr/>
        </p:nvSpPr>
        <p:spPr bwMode="auto">
          <a:xfrm>
            <a:off x="307975" y="1819234"/>
            <a:ext cx="856329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1200" b="1" dirty="0">
                <a:solidFill>
                  <a:srgbClr val="3F894D"/>
                </a:solidFill>
              </a:rPr>
              <a:t>Конкурс проводился в Советском районе впервые и нашел поддержку  у депутата городского совета </a:t>
            </a:r>
            <a:r>
              <a:rPr lang="ru-RU" sz="1200" b="1" dirty="0" err="1">
                <a:solidFill>
                  <a:srgbClr val="3F894D"/>
                </a:solidFill>
              </a:rPr>
              <a:t>Пинус</a:t>
            </a:r>
            <a:r>
              <a:rPr lang="ru-RU" sz="1200" b="1" dirty="0">
                <a:solidFill>
                  <a:srgbClr val="3F894D"/>
                </a:solidFill>
              </a:rPr>
              <a:t> Н.И., администрации Советского района, управляющих организаций и отдела благоустройства УД СО РАН. </a:t>
            </a:r>
          </a:p>
        </p:txBody>
      </p:sp>
      <p:sp>
        <p:nvSpPr>
          <p:cNvPr id="9" name="AutoShape 2" descr="Наталья Пинус (на фото слева) - с конкурсной комиссией и садоводом.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4" descr="blob:https://web.whatsapp.com/4a6c61d2-2b8f-4681-a261-4a6d0d903adb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3" name="Picture 5" descr="D:\ГОЛОСОВАНИЕ 2009\СОБРАНИЯ\Демакова 17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639702"/>
            <a:ext cx="2466204" cy="1849653"/>
          </a:xfrm>
          <a:prstGeom prst="rect">
            <a:avLst/>
          </a:prstGeom>
          <a:noFill/>
          <a:ln w="25400">
            <a:solidFill>
              <a:srgbClr val="D69C0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765175" y="6468574"/>
            <a:ext cx="15547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Arial" pitchFamily="34" charset="0"/>
                <a:cs typeface="Arial" pitchFamily="34" charset="0"/>
              </a:rPr>
              <a:t>Демакова, 17/1</a:t>
            </a:r>
          </a:p>
        </p:txBody>
      </p:sp>
      <p:pic>
        <p:nvPicPr>
          <p:cNvPr id="2054" name="Picture 6" descr="D:\ГОЛОСОВАНИЕ 2009\СОБРАНИЯ\Демакова, 1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615435"/>
            <a:ext cx="2470850" cy="1853139"/>
          </a:xfrm>
          <a:prstGeom prst="rect">
            <a:avLst/>
          </a:prstGeom>
          <a:noFill/>
          <a:ln w="25400">
            <a:solidFill>
              <a:srgbClr val="D69C0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3436505" y="6468573"/>
            <a:ext cx="15547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Arial" pitchFamily="34" charset="0"/>
                <a:cs typeface="Arial" pitchFamily="34" charset="0"/>
              </a:rPr>
              <a:t>Демакова,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13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 descr="C:\Users\Плюснина\Downloads\WhatsApp Image 2022-12-19 at 14.21.42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2577" y="2292843"/>
            <a:ext cx="2486817" cy="2129337"/>
          </a:xfrm>
          <a:prstGeom prst="rect">
            <a:avLst/>
          </a:prstGeom>
          <a:noFill/>
          <a:ln w="25400">
            <a:solidFill>
              <a:srgbClr val="D69C0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Плюснина\Downloads\WhatsApp Image 2022-12-19 at 14.21.58.jpe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2869" y="4615435"/>
            <a:ext cx="3268136" cy="1838327"/>
          </a:xfrm>
          <a:prstGeom prst="rect">
            <a:avLst/>
          </a:prstGeom>
          <a:noFill/>
          <a:ln w="25400">
            <a:solidFill>
              <a:srgbClr val="D69C0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6054240" y="6486032"/>
            <a:ext cx="20882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Arial" pitchFamily="34" charset="0"/>
                <a:cs typeface="Arial" pitchFamily="34" charset="0"/>
              </a:rPr>
              <a:t>Морской проспект, 7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0375" y="2282516"/>
            <a:ext cx="594392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3F894D"/>
                </a:solidFill>
              </a:rPr>
              <a:t>ПОБЕДИТЕЛЯМИ</a:t>
            </a:r>
            <a:r>
              <a:rPr lang="ru-RU" sz="1400" dirty="0" smtClean="0">
                <a:solidFill>
                  <a:srgbClr val="3F894D"/>
                </a:solidFill>
              </a:rPr>
              <a:t> </a:t>
            </a:r>
            <a:r>
              <a:rPr lang="ru-RU" sz="1400" dirty="0"/>
              <a:t>конкурса признаны палисадники у следующих жилых домов: </a:t>
            </a:r>
            <a:endParaRPr lang="ru-RU" sz="1400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ru-RU" sz="1400" dirty="0" smtClean="0"/>
              <a:t>Морской </a:t>
            </a:r>
            <a:r>
              <a:rPr lang="ru-RU" sz="1400" dirty="0"/>
              <a:t>проспект, 7(номинация – «Шедевр ландшафтного искусства») </a:t>
            </a:r>
            <a:endParaRPr lang="ru-RU" sz="1400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ru-RU" sz="1400" dirty="0" smtClean="0"/>
              <a:t>ул</a:t>
            </a:r>
            <a:r>
              <a:rPr lang="ru-RU" sz="1400" dirty="0"/>
              <a:t>. </a:t>
            </a:r>
            <a:r>
              <a:rPr lang="ru-RU" sz="1400" dirty="0" err="1"/>
              <a:t>Золотодолинская</a:t>
            </a:r>
            <a:r>
              <a:rPr lang="ru-RU" sz="1400" dirty="0"/>
              <a:t>, 27 (номинация – «Палитра Красок) </a:t>
            </a:r>
            <a:endParaRPr lang="ru-RU" sz="1400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ru-RU" sz="1400" dirty="0" smtClean="0"/>
              <a:t>ул</a:t>
            </a:r>
            <a:r>
              <a:rPr lang="ru-RU" sz="1400" dirty="0"/>
              <a:t>. Терешковой ,36а (номинация – «За осмысленность в подходе») </a:t>
            </a:r>
            <a:endParaRPr lang="ru-RU" sz="1400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ru-RU" sz="1400" dirty="0" smtClean="0"/>
              <a:t>ул</a:t>
            </a:r>
            <a:r>
              <a:rPr lang="ru-RU" sz="1400" dirty="0"/>
              <a:t>. Полевая, 22 (номинация – «И на камнях растут цветы») </a:t>
            </a:r>
            <a:endParaRPr lang="ru-RU" sz="1400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ru-RU" sz="1400" dirty="0" smtClean="0"/>
              <a:t>ул</a:t>
            </a:r>
            <a:r>
              <a:rPr lang="ru-RU" sz="1400" dirty="0"/>
              <a:t>. Демакова, 17 (номинация – «Открытие года») </a:t>
            </a:r>
            <a:endParaRPr lang="ru-RU" sz="1400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ru-RU" sz="1400" dirty="0" smtClean="0"/>
              <a:t>ул</a:t>
            </a:r>
            <a:r>
              <a:rPr lang="ru-RU" sz="1400" dirty="0"/>
              <a:t>. Демакова,13 (номинация – «Самый большой и необычный проект в районе»).</a:t>
            </a:r>
          </a:p>
        </p:txBody>
      </p:sp>
    </p:spTree>
    <p:extLst>
      <p:ext uri="{BB962C8B-B14F-4D97-AF65-F5344CB8AC3E}">
        <p14:creationId xmlns:p14="http://schemas.microsoft.com/office/powerpoint/2010/main" val="34144100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Line 6"/>
          <p:cNvSpPr>
            <a:spLocks noChangeShapeType="1"/>
          </p:cNvSpPr>
          <p:nvPr/>
        </p:nvSpPr>
        <p:spPr bwMode="auto">
          <a:xfrm rot="5400000">
            <a:off x="5683851" y="3397271"/>
            <a:ext cx="6561277" cy="0"/>
          </a:xfrm>
          <a:prstGeom prst="line">
            <a:avLst/>
          </a:prstGeom>
          <a:noFill/>
          <a:ln w="60325">
            <a:solidFill>
              <a:srgbClr val="FFD65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" name="Line 7"/>
          <p:cNvSpPr>
            <a:spLocks noChangeShapeType="1"/>
          </p:cNvSpPr>
          <p:nvPr/>
        </p:nvSpPr>
        <p:spPr bwMode="auto">
          <a:xfrm rot="5400000">
            <a:off x="5594900" y="3392998"/>
            <a:ext cx="6552730" cy="0"/>
          </a:xfrm>
          <a:prstGeom prst="line">
            <a:avLst/>
          </a:prstGeom>
          <a:noFill/>
          <a:ln w="34925">
            <a:solidFill>
              <a:srgbClr val="FFD65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-2328" y="0"/>
            <a:ext cx="216024" cy="6858000"/>
          </a:xfrm>
          <a:prstGeom prst="rect">
            <a:avLst/>
          </a:prstGeom>
          <a:solidFill>
            <a:srgbClr val="FFD6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6600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13696" y="836712"/>
            <a:ext cx="8822800" cy="360040"/>
          </a:xfrm>
          <a:prstGeom prst="rect">
            <a:avLst/>
          </a:prstGeom>
          <a:solidFill>
            <a:srgbClr val="3F894D"/>
          </a:solidFill>
          <a:ln>
            <a:noFill/>
          </a:ln>
        </p:spPr>
        <p:txBody>
          <a:bodyPr wrap="none" anchor="ctr"/>
          <a:lstStyle/>
          <a:p>
            <a:r>
              <a:rPr lang="ru-RU" dirty="0">
                <a:solidFill>
                  <a:srgbClr val="339933"/>
                </a:solidFill>
              </a:rPr>
              <a:t> </a:t>
            </a:r>
          </a:p>
        </p:txBody>
      </p:sp>
      <p:pic>
        <p:nvPicPr>
          <p:cNvPr id="28" name="Рисунок 27" descr="\\10.0.1.4\кисс\от Плюсниной\ЛОГОТИП ФГБУ курсив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4315" y="19569"/>
            <a:ext cx="1012141" cy="817143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TextBox 14"/>
          <p:cNvSpPr txBox="1"/>
          <p:nvPr/>
        </p:nvSpPr>
        <p:spPr>
          <a:xfrm>
            <a:off x="1763689" y="723779"/>
            <a:ext cx="626469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dirty="0">
                <a:solidFill>
                  <a:schemeClr val="bg1"/>
                </a:solidFill>
                <a:latin typeface="Monotype Corsiva" pitchFamily="66" charset="0"/>
              </a:rPr>
              <a:t>наш профессионализм – ваше доверие</a:t>
            </a:r>
          </a:p>
        </p:txBody>
      </p:sp>
      <p:sp>
        <p:nvSpPr>
          <p:cNvPr id="14" name="Text Box 18"/>
          <p:cNvSpPr txBox="1">
            <a:spLocks noChangeArrowheads="1"/>
          </p:cNvSpPr>
          <p:nvPr/>
        </p:nvSpPr>
        <p:spPr bwMode="auto">
          <a:xfrm>
            <a:off x="675456" y="1340768"/>
            <a:ext cx="8001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ru-RU" sz="2000" b="1" dirty="0">
                <a:solidFill>
                  <a:srgbClr val="3F894D"/>
                </a:solidFill>
              </a:rPr>
              <a:t>Работы по благоустройству в 2022 году. 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759605" y="188640"/>
            <a:ext cx="712476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b="1" dirty="0">
                <a:solidFill>
                  <a:srgbClr val="3F894D"/>
                </a:solidFill>
                <a:latin typeface="Bookman Old Style" pitchFamily="18" charset="0"/>
                <a:ea typeface="+mj-ea"/>
                <a:cs typeface="+mj-cs"/>
              </a:rPr>
              <a:t>ФГБУ  «АКАДЕМИЯ КОМФОРТА»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79A4072D-7C14-4A5B-8FAF-A42814F71CD8}"/>
              </a:ext>
            </a:extLst>
          </p:cNvPr>
          <p:cNvSpPr/>
          <p:nvPr/>
        </p:nvSpPr>
        <p:spPr>
          <a:xfrm>
            <a:off x="2643068" y="2132856"/>
            <a:ext cx="30963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3F894D"/>
                </a:solidFill>
                <a:latin typeface="Arial" pitchFamily="34" charset="0"/>
              </a:rPr>
              <a:t>ФГБУ «Академия комфорта» </a:t>
            </a:r>
            <a:endParaRPr lang="ru-RU" sz="1600" b="1" dirty="0" smtClean="0">
              <a:solidFill>
                <a:srgbClr val="3F894D"/>
              </a:solidFill>
              <a:latin typeface="Arial" pitchFamily="34" charset="0"/>
            </a:endParaRPr>
          </a:p>
          <a:p>
            <a:pPr algn="ctr"/>
            <a:r>
              <a:rPr lang="ru-RU" sz="1600" b="1" dirty="0" smtClean="0">
                <a:solidFill>
                  <a:srgbClr val="3F894D"/>
                </a:solidFill>
                <a:latin typeface="Arial" pitchFamily="34" charset="0"/>
              </a:rPr>
              <a:t>осуществляет сбор и транспортировку</a:t>
            </a:r>
            <a:endParaRPr lang="ru-RU" sz="1600" b="1" dirty="0">
              <a:solidFill>
                <a:srgbClr val="3F894D"/>
              </a:solidFill>
              <a:latin typeface="Arial" pitchFamily="34" charset="0"/>
            </a:endParaRPr>
          </a:p>
          <a:p>
            <a:pPr algn="ctr"/>
            <a:r>
              <a:rPr lang="ru-RU" sz="1600" b="1" dirty="0">
                <a:solidFill>
                  <a:srgbClr val="3F894D"/>
                </a:solidFill>
                <a:latin typeface="Arial" pitchFamily="34" charset="0"/>
              </a:rPr>
              <a:t>раздельно сортируемых </a:t>
            </a:r>
            <a:r>
              <a:rPr lang="ru-RU" sz="1600" b="1" dirty="0" smtClean="0">
                <a:solidFill>
                  <a:srgbClr val="3F894D"/>
                </a:solidFill>
                <a:latin typeface="Arial" pitchFamily="34" charset="0"/>
              </a:rPr>
              <a:t>отходов на территории Советского района </a:t>
            </a:r>
            <a:endParaRPr lang="ru-RU" sz="1600" b="1" dirty="0">
              <a:solidFill>
                <a:srgbClr val="3F894D"/>
              </a:solidFill>
              <a:latin typeface="Arial" pitchFamily="34" charset="0"/>
            </a:endParaRPr>
          </a:p>
        </p:txBody>
      </p:sp>
      <p:pic>
        <p:nvPicPr>
          <p:cNvPr id="3074" name="Picture 2" descr="C:\Users\Плюснина\Downloads\WhatsApp Image 2022-12-20 at 09.14.40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8961" y="1998143"/>
            <a:ext cx="2947495" cy="2798255"/>
          </a:xfrm>
          <a:prstGeom prst="rect">
            <a:avLst/>
          </a:prstGeom>
          <a:noFill/>
          <a:ln w="25400">
            <a:solidFill>
              <a:srgbClr val="D69C0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Плюснина\Downloads\WhatsApp Image 2022-12-20 at 09.00.08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52034"/>
            <a:ext cx="2266400" cy="3021867"/>
          </a:xfrm>
          <a:prstGeom prst="rect">
            <a:avLst/>
          </a:prstGeom>
          <a:noFill/>
          <a:ln w="25400">
            <a:solidFill>
              <a:srgbClr val="D69C0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 descr="http://gkhnsc.ru/images/%D0%BE%D1%82%D1%85%D0%BE%D0%B4%D1%8B.png">
            <a:extLst>
              <a:ext uri="{FF2B5EF4-FFF2-40B4-BE49-F238E27FC236}">
                <a16:creationId xmlns:a16="http://schemas.microsoft.com/office/drawing/2014/main" xmlns="" id="{8F80D2AB-7973-416A-A37F-7D56DBA745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6851" y="4155821"/>
            <a:ext cx="4292534" cy="2513542"/>
          </a:xfrm>
          <a:prstGeom prst="rect">
            <a:avLst/>
          </a:prstGeom>
          <a:noFill/>
          <a:ln w="25400">
            <a:solidFill>
              <a:srgbClr val="D69C0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29799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Line 6"/>
          <p:cNvSpPr>
            <a:spLocks noChangeShapeType="1"/>
          </p:cNvSpPr>
          <p:nvPr/>
        </p:nvSpPr>
        <p:spPr bwMode="auto">
          <a:xfrm rot="5400000">
            <a:off x="5683851" y="3397271"/>
            <a:ext cx="6561277" cy="0"/>
          </a:xfrm>
          <a:prstGeom prst="line">
            <a:avLst/>
          </a:prstGeom>
          <a:noFill/>
          <a:ln w="60325">
            <a:solidFill>
              <a:srgbClr val="FFD65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" name="Line 7"/>
          <p:cNvSpPr>
            <a:spLocks noChangeShapeType="1"/>
          </p:cNvSpPr>
          <p:nvPr/>
        </p:nvSpPr>
        <p:spPr bwMode="auto">
          <a:xfrm rot="5400000">
            <a:off x="5594900" y="3392998"/>
            <a:ext cx="6552730" cy="0"/>
          </a:xfrm>
          <a:prstGeom prst="line">
            <a:avLst/>
          </a:prstGeom>
          <a:noFill/>
          <a:ln w="34925">
            <a:solidFill>
              <a:srgbClr val="FFD65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-2328" y="0"/>
            <a:ext cx="216024" cy="6858000"/>
          </a:xfrm>
          <a:prstGeom prst="rect">
            <a:avLst/>
          </a:prstGeom>
          <a:solidFill>
            <a:srgbClr val="FFD6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6600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13696" y="836712"/>
            <a:ext cx="8822800" cy="360040"/>
          </a:xfrm>
          <a:prstGeom prst="rect">
            <a:avLst/>
          </a:prstGeom>
          <a:solidFill>
            <a:srgbClr val="3F894D"/>
          </a:solidFill>
          <a:ln>
            <a:noFill/>
          </a:ln>
        </p:spPr>
        <p:txBody>
          <a:bodyPr wrap="none" anchor="ctr"/>
          <a:lstStyle/>
          <a:p>
            <a:r>
              <a:rPr lang="ru-RU" dirty="0">
                <a:solidFill>
                  <a:srgbClr val="339933"/>
                </a:solidFill>
              </a:rPr>
              <a:t> </a:t>
            </a:r>
          </a:p>
        </p:txBody>
      </p:sp>
      <p:pic>
        <p:nvPicPr>
          <p:cNvPr id="28" name="Рисунок 27" descr="\\10.0.1.4\кисс\от Плюсниной\ЛОГОТИП ФГБУ курсив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4315" y="19569"/>
            <a:ext cx="1012141" cy="817143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TextBox 14"/>
          <p:cNvSpPr txBox="1"/>
          <p:nvPr/>
        </p:nvSpPr>
        <p:spPr>
          <a:xfrm>
            <a:off x="1763689" y="723779"/>
            <a:ext cx="626469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dirty="0">
                <a:solidFill>
                  <a:schemeClr val="bg1"/>
                </a:solidFill>
                <a:latin typeface="Monotype Corsiva" pitchFamily="66" charset="0"/>
              </a:rPr>
              <a:t>наш профессионализм – ваше доверие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759605" y="188640"/>
            <a:ext cx="712476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b="1" dirty="0">
                <a:solidFill>
                  <a:srgbClr val="3F894D"/>
                </a:solidFill>
                <a:latin typeface="Bookman Old Style" pitchFamily="18" charset="0"/>
                <a:ea typeface="+mj-ea"/>
                <a:cs typeface="+mj-cs"/>
              </a:rPr>
              <a:t>ФГБУ  «АКАДЕМИЯ КОМФОРТА»</a:t>
            </a: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xmlns="" id="{6A6D6C99-1FD3-4346-A0B8-14E0AFC5B8A7}"/>
              </a:ext>
            </a:extLst>
          </p:cNvPr>
          <p:cNvSpPr/>
          <p:nvPr/>
        </p:nvSpPr>
        <p:spPr>
          <a:xfrm>
            <a:off x="535723" y="1211223"/>
            <a:ext cx="8133418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endParaRPr lang="ru-RU" b="1" dirty="0">
              <a:solidFill>
                <a:srgbClr val="3F894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6421D607-AB2A-4691-B385-5C49D1652F19}"/>
              </a:ext>
            </a:extLst>
          </p:cNvPr>
          <p:cNvSpPr/>
          <p:nvPr/>
        </p:nvSpPr>
        <p:spPr>
          <a:xfrm>
            <a:off x="427069" y="1896525"/>
            <a:ext cx="828092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atin typeface="Arial" pitchFamily="34" charset="0"/>
              </a:rPr>
              <a:t>Соблюдая традиции, управляющая </a:t>
            </a:r>
            <a:r>
              <a:rPr lang="ru-RU" sz="1400" dirty="0">
                <a:latin typeface="Arial" pitchFamily="34" charset="0"/>
              </a:rPr>
              <a:t>организация </a:t>
            </a:r>
            <a:r>
              <a:rPr lang="ru-RU" sz="1400" dirty="0" smtClean="0">
                <a:latin typeface="Arial" pitchFamily="34" charset="0"/>
              </a:rPr>
              <a:t>ФГБУ </a:t>
            </a:r>
            <a:r>
              <a:rPr lang="ru-RU" sz="1400" dirty="0">
                <a:latin typeface="Arial" pitchFamily="34" charset="0"/>
              </a:rPr>
              <a:t>«Академия комфорта » </a:t>
            </a:r>
            <a:r>
              <a:rPr lang="ru-RU" sz="1400" dirty="0" smtClean="0">
                <a:latin typeface="Arial" pitchFamily="34" charset="0"/>
              </a:rPr>
              <a:t>подготовила новогодний подарок собственниками и установила </a:t>
            </a:r>
            <a:r>
              <a:rPr lang="ru-RU" sz="1400" dirty="0">
                <a:latin typeface="Arial" pitchFamily="34" charset="0"/>
              </a:rPr>
              <a:t>снежные </a:t>
            </a:r>
            <a:r>
              <a:rPr lang="ru-RU" sz="1400" dirty="0" smtClean="0">
                <a:latin typeface="Arial" pitchFamily="34" charset="0"/>
              </a:rPr>
              <a:t>городки и наряженные </a:t>
            </a:r>
            <a:r>
              <a:rPr lang="ru-RU" sz="1400" dirty="0">
                <a:latin typeface="Arial" pitchFamily="34" charset="0"/>
              </a:rPr>
              <a:t>елки во дворах домов по адресам: ул. </a:t>
            </a:r>
            <a:r>
              <a:rPr lang="ru-RU" sz="1400" dirty="0" smtClean="0">
                <a:latin typeface="Arial" pitchFamily="34" charset="0"/>
              </a:rPr>
              <a:t>Терешковой, 40, Русская, 40, Полевая, 16 и </a:t>
            </a:r>
            <a:r>
              <a:rPr lang="ru-RU" sz="1400" dirty="0" err="1" smtClean="0">
                <a:latin typeface="Arial" pitchFamily="34" charset="0"/>
              </a:rPr>
              <a:t>Экваторная</a:t>
            </a:r>
            <a:r>
              <a:rPr lang="ru-RU" sz="1400" dirty="0" smtClean="0">
                <a:latin typeface="Arial" pitchFamily="34" charset="0"/>
              </a:rPr>
              <a:t> 2, 4.</a:t>
            </a:r>
            <a:endParaRPr lang="ru-RU" sz="1400" dirty="0">
              <a:latin typeface="Arial" pitchFamily="34" charset="0"/>
            </a:endParaRPr>
          </a:p>
        </p:txBody>
      </p:sp>
      <p:sp>
        <p:nvSpPr>
          <p:cNvPr id="22" name="Text Box 16">
            <a:extLst>
              <a:ext uri="{FF2B5EF4-FFF2-40B4-BE49-F238E27FC236}">
                <a16:creationId xmlns:a16="http://schemas.microsoft.com/office/drawing/2014/main" xmlns="" id="{D0C2650C-C66B-4BC1-BFF0-FFF528B9C6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0294" y="1311750"/>
            <a:ext cx="83242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ru-RU" sz="1600" b="1" dirty="0">
                <a:solidFill>
                  <a:srgbClr val="3F894D"/>
                </a:solidFill>
                <a:cs typeface="Arial" pitchFamily="34" charset="0"/>
              </a:rPr>
              <a:t>Новогодние подарки жителям  от управляющей компании </a:t>
            </a:r>
          </a:p>
          <a:p>
            <a:pPr algn="ctr" eaLnBrk="1" hangingPunct="1"/>
            <a:r>
              <a:rPr lang="ru-RU" sz="1600" b="1" dirty="0" smtClean="0">
                <a:solidFill>
                  <a:srgbClr val="3F894D"/>
                </a:solidFill>
                <a:cs typeface="Arial" pitchFamily="34" charset="0"/>
              </a:rPr>
              <a:t>ФГБУ </a:t>
            </a:r>
            <a:r>
              <a:rPr lang="ru-RU" sz="1600" b="1" dirty="0">
                <a:solidFill>
                  <a:srgbClr val="3F894D"/>
                </a:solidFill>
                <a:cs typeface="Arial" pitchFamily="34" charset="0"/>
              </a:rPr>
              <a:t>«Академия комфорта»</a:t>
            </a:r>
          </a:p>
        </p:txBody>
      </p:sp>
      <p:sp>
        <p:nvSpPr>
          <p:cNvPr id="2" name="AutoShape 2" descr="blob:https://web.whatsapp.com/b1f6231d-d417-4ce4-a625-21d3ee87d8f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blob:https://web.whatsapp.com/b1f6231d-d417-4ce4-a625-21d3ee87d8f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6" name="Picture 6" descr="C:\Users\Плюснина\Downloads\WhatsApp Image 2022-12-20 at 15.35.42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284984"/>
            <a:ext cx="3264363" cy="2448272"/>
          </a:xfrm>
          <a:prstGeom prst="rect">
            <a:avLst/>
          </a:prstGeom>
          <a:noFill/>
          <a:ln w="25400">
            <a:solidFill>
              <a:srgbClr val="FFD65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C:\Users\Плюснина\Downloads\WhatsApp Image 2022-12-20 at 15.34.16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744923"/>
            <a:ext cx="2158548" cy="3837419"/>
          </a:xfrm>
          <a:prstGeom prst="rect">
            <a:avLst/>
          </a:prstGeom>
          <a:noFill/>
          <a:ln w="25400">
            <a:solidFill>
              <a:srgbClr val="FFD65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C:\Users\Плюснина\Downloads\WhatsApp Image 2022-12-20 at 15.34.16 (1)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23" y="2733108"/>
            <a:ext cx="2171840" cy="3861048"/>
          </a:xfrm>
          <a:prstGeom prst="rect">
            <a:avLst/>
          </a:prstGeom>
          <a:noFill/>
          <a:ln w="25400">
            <a:solidFill>
              <a:srgbClr val="FFD65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8870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Line 6"/>
          <p:cNvSpPr>
            <a:spLocks noChangeShapeType="1"/>
          </p:cNvSpPr>
          <p:nvPr/>
        </p:nvSpPr>
        <p:spPr bwMode="auto">
          <a:xfrm rot="5400000">
            <a:off x="5683851" y="3397271"/>
            <a:ext cx="6561277" cy="0"/>
          </a:xfrm>
          <a:prstGeom prst="line">
            <a:avLst/>
          </a:prstGeom>
          <a:noFill/>
          <a:ln w="60325">
            <a:solidFill>
              <a:srgbClr val="FFD65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" name="Line 7"/>
          <p:cNvSpPr>
            <a:spLocks noChangeShapeType="1"/>
          </p:cNvSpPr>
          <p:nvPr/>
        </p:nvSpPr>
        <p:spPr bwMode="auto">
          <a:xfrm rot="5400000">
            <a:off x="5594900" y="3392998"/>
            <a:ext cx="6552730" cy="0"/>
          </a:xfrm>
          <a:prstGeom prst="line">
            <a:avLst/>
          </a:prstGeom>
          <a:noFill/>
          <a:ln w="34925">
            <a:solidFill>
              <a:srgbClr val="FFD65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-2328" y="0"/>
            <a:ext cx="216024" cy="6858000"/>
          </a:xfrm>
          <a:prstGeom prst="rect">
            <a:avLst/>
          </a:prstGeom>
          <a:solidFill>
            <a:srgbClr val="FFD6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6600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13696" y="836712"/>
            <a:ext cx="8822800" cy="360040"/>
          </a:xfrm>
          <a:prstGeom prst="rect">
            <a:avLst/>
          </a:prstGeom>
          <a:solidFill>
            <a:srgbClr val="3F894D"/>
          </a:solidFill>
          <a:ln>
            <a:noFill/>
          </a:ln>
        </p:spPr>
        <p:txBody>
          <a:bodyPr wrap="none" anchor="ctr"/>
          <a:lstStyle/>
          <a:p>
            <a:r>
              <a:rPr lang="ru-RU" dirty="0">
                <a:solidFill>
                  <a:srgbClr val="339933"/>
                </a:solidFill>
              </a:rPr>
              <a:t> </a:t>
            </a:r>
          </a:p>
        </p:txBody>
      </p:sp>
      <p:pic>
        <p:nvPicPr>
          <p:cNvPr id="28" name="Рисунок 27" descr="\\10.0.1.4\кисс\от Плюсниной\ЛОГОТИП ФГБУ курсив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4315" y="19569"/>
            <a:ext cx="1012141" cy="817143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AutoShape 29"/>
          <p:cNvSpPr>
            <a:spLocks/>
          </p:cNvSpPr>
          <p:nvPr/>
        </p:nvSpPr>
        <p:spPr bwMode="auto">
          <a:xfrm>
            <a:off x="4716463" y="72102663"/>
            <a:ext cx="0" cy="0"/>
          </a:xfrm>
          <a:prstGeom prst="rightBrace">
            <a:avLst>
              <a:gd name="adj1" fmla="val -2147483648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6" name="AutoShape 30"/>
          <p:cNvSpPr>
            <a:spLocks/>
          </p:cNvSpPr>
          <p:nvPr/>
        </p:nvSpPr>
        <p:spPr bwMode="auto">
          <a:xfrm>
            <a:off x="4716463" y="72102663"/>
            <a:ext cx="0" cy="0"/>
          </a:xfrm>
          <a:prstGeom prst="rightBrace">
            <a:avLst>
              <a:gd name="adj1" fmla="val -2147483648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" name="AutoShape 29"/>
          <p:cNvSpPr>
            <a:spLocks/>
          </p:cNvSpPr>
          <p:nvPr/>
        </p:nvSpPr>
        <p:spPr bwMode="auto">
          <a:xfrm>
            <a:off x="4716463" y="72102663"/>
            <a:ext cx="0" cy="0"/>
          </a:xfrm>
          <a:prstGeom prst="rightBrace">
            <a:avLst>
              <a:gd name="adj1" fmla="val -2147483648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8" name="AutoShape 30"/>
          <p:cNvSpPr>
            <a:spLocks/>
          </p:cNvSpPr>
          <p:nvPr/>
        </p:nvSpPr>
        <p:spPr bwMode="auto">
          <a:xfrm>
            <a:off x="4716463" y="72102663"/>
            <a:ext cx="0" cy="0"/>
          </a:xfrm>
          <a:prstGeom prst="rightBrace">
            <a:avLst>
              <a:gd name="adj1" fmla="val -2147483648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1763689" y="723779"/>
            <a:ext cx="626469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dirty="0">
                <a:solidFill>
                  <a:schemeClr val="bg1"/>
                </a:solidFill>
                <a:latin typeface="Monotype Corsiva" pitchFamily="66" charset="0"/>
              </a:rPr>
              <a:t>наш профессионализм – ваше доверие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759605" y="188640"/>
            <a:ext cx="712476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b="1" dirty="0">
                <a:solidFill>
                  <a:srgbClr val="3F894D"/>
                </a:solidFill>
                <a:latin typeface="Bookman Old Style" pitchFamily="18" charset="0"/>
                <a:ea typeface="+mj-ea"/>
                <a:cs typeface="+mj-cs"/>
              </a:rPr>
              <a:t>ФГБУ  «АКАДЕМИЯ КОМФОРТА»</a:t>
            </a:r>
          </a:p>
        </p:txBody>
      </p:sp>
      <p:pic>
        <p:nvPicPr>
          <p:cNvPr id="21" name="Picture 2" descr="Z:\От Новоселовой\Фасад ФГБУ\Изменение размера DSC05855.JPG">
            <a:extLst>
              <a:ext uri="{FF2B5EF4-FFF2-40B4-BE49-F238E27FC236}">
                <a16:creationId xmlns:a16="http://schemas.microsoft.com/office/drawing/2014/main" xmlns="" id="{32725851-6B35-41C9-B762-BE85373FE0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12775"/>
            <a:ext cx="3860750" cy="2573833"/>
          </a:xfrm>
          <a:prstGeom prst="rect">
            <a:avLst/>
          </a:prstGeom>
          <a:noFill/>
          <a:ln w="31750">
            <a:solidFill>
              <a:srgbClr val="3F894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 Box 16">
            <a:extLst>
              <a:ext uri="{FF2B5EF4-FFF2-40B4-BE49-F238E27FC236}">
                <a16:creationId xmlns:a16="http://schemas.microsoft.com/office/drawing/2014/main" xmlns="" id="{4DE8F6F0-7C2C-4531-9AAE-D8E15EA5A7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5871" y="4445835"/>
            <a:ext cx="4675808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2000" b="1" dirty="0">
                <a:latin typeface="Times New Roman" pitchFamily="18" charset="0"/>
              </a:rPr>
              <a:t>В 2022</a:t>
            </a:r>
            <a:r>
              <a:rPr lang="ru-RU" dirty="0"/>
              <a:t> </a:t>
            </a:r>
            <a:r>
              <a:rPr lang="ru-RU" sz="2000" b="1" dirty="0">
                <a:latin typeface="Times New Roman" pitchFamily="18" charset="0"/>
              </a:rPr>
              <a:t>году по решению учредителя предприятие было переименовано в федеральное государственное бюджетное учреждение (ФГБУ) «Академия комфорта» с сохранением всех видов деятельности</a:t>
            </a:r>
            <a:r>
              <a:rPr lang="ru-RU" dirty="0"/>
              <a:t>.</a:t>
            </a:r>
            <a:r>
              <a:rPr lang="ru-RU" sz="2000" b="1" dirty="0">
                <a:latin typeface="Times New Roman" pitchFamily="18" charset="0"/>
              </a:rPr>
              <a:t> </a:t>
            </a:r>
            <a:endParaRPr lang="ru-RU" sz="2000" b="1" dirty="0">
              <a:solidFill>
                <a:srgbClr val="006600"/>
              </a:solidFill>
              <a:latin typeface="Times New Roman" pitchFamily="18" charset="0"/>
            </a:endParaRPr>
          </a:p>
        </p:txBody>
      </p:sp>
      <p:pic>
        <p:nvPicPr>
          <p:cNvPr id="24" name="Picture 7" descr="http://gkhnsc.ru/images/phocagallery/2019_luchshii_po_professii/%D0%AD%D0%BB%D0%B5%D0%BA%D1%82%D1%80%D0%B8%D0%BA-0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253" y="4181652"/>
            <a:ext cx="3784029" cy="2523475"/>
          </a:xfrm>
          <a:prstGeom prst="rect">
            <a:avLst/>
          </a:prstGeom>
          <a:noFill/>
          <a:ln w="31750">
            <a:solidFill>
              <a:srgbClr val="3F894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Z:\От Новоселовой\Снежный городок, техника\Шнекоротор-2.JPG">
            <a:extLst>
              <a:ext uri="{FF2B5EF4-FFF2-40B4-BE49-F238E27FC236}">
                <a16:creationId xmlns:a16="http://schemas.microsoft.com/office/drawing/2014/main" xmlns="" id="{6FFDAA89-69BF-451E-93A2-90CD626E28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9890" y="1412775"/>
            <a:ext cx="3939588" cy="2625751"/>
          </a:xfrm>
          <a:prstGeom prst="rect">
            <a:avLst/>
          </a:prstGeom>
          <a:noFill/>
          <a:ln w="31750">
            <a:solidFill>
              <a:srgbClr val="3F894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20969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Line 6"/>
          <p:cNvSpPr>
            <a:spLocks noChangeShapeType="1"/>
          </p:cNvSpPr>
          <p:nvPr/>
        </p:nvSpPr>
        <p:spPr bwMode="auto">
          <a:xfrm rot="5400000">
            <a:off x="5683851" y="3397271"/>
            <a:ext cx="6561277" cy="0"/>
          </a:xfrm>
          <a:prstGeom prst="line">
            <a:avLst/>
          </a:prstGeom>
          <a:noFill/>
          <a:ln w="60325">
            <a:solidFill>
              <a:srgbClr val="FFD65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" name="Line 7"/>
          <p:cNvSpPr>
            <a:spLocks noChangeShapeType="1"/>
          </p:cNvSpPr>
          <p:nvPr/>
        </p:nvSpPr>
        <p:spPr bwMode="auto">
          <a:xfrm rot="5400000">
            <a:off x="5594900" y="3392998"/>
            <a:ext cx="6552730" cy="0"/>
          </a:xfrm>
          <a:prstGeom prst="line">
            <a:avLst/>
          </a:prstGeom>
          <a:noFill/>
          <a:ln w="34925">
            <a:solidFill>
              <a:srgbClr val="FFD65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-2328" y="0"/>
            <a:ext cx="216024" cy="6858000"/>
          </a:xfrm>
          <a:prstGeom prst="rect">
            <a:avLst/>
          </a:prstGeom>
          <a:solidFill>
            <a:srgbClr val="FFD6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6600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13696" y="836712"/>
            <a:ext cx="8822800" cy="360040"/>
          </a:xfrm>
          <a:prstGeom prst="rect">
            <a:avLst/>
          </a:prstGeom>
          <a:solidFill>
            <a:srgbClr val="3F894D"/>
          </a:solidFill>
          <a:ln>
            <a:noFill/>
          </a:ln>
        </p:spPr>
        <p:txBody>
          <a:bodyPr wrap="none" anchor="ctr"/>
          <a:lstStyle/>
          <a:p>
            <a:r>
              <a:rPr lang="ru-RU" dirty="0">
                <a:solidFill>
                  <a:srgbClr val="339933"/>
                </a:solidFill>
              </a:rPr>
              <a:t> </a:t>
            </a:r>
          </a:p>
        </p:txBody>
      </p:sp>
      <p:pic>
        <p:nvPicPr>
          <p:cNvPr id="28" name="Рисунок 27" descr="\\10.0.1.4\кисс\от Плюсниной\ЛОГОТИП ФГБУ курсив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4315" y="19569"/>
            <a:ext cx="1012141" cy="817143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34"/>
          <p:cNvSpPr>
            <a:spLocks noChangeArrowheads="1"/>
          </p:cNvSpPr>
          <p:nvPr/>
        </p:nvSpPr>
        <p:spPr bwMode="auto">
          <a:xfrm>
            <a:off x="971600" y="3431322"/>
            <a:ext cx="7538010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5000" b="1" dirty="0">
                <a:solidFill>
                  <a:srgbClr val="3F89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  <p:pic>
        <p:nvPicPr>
          <p:cNvPr id="10" name="Picture 2" descr="Картинки по запросу академгородок зимой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789" y="1392663"/>
            <a:ext cx="3272155" cy="2180072"/>
          </a:xfrm>
          <a:prstGeom prst="rect">
            <a:avLst/>
          </a:prstGeom>
          <a:noFill/>
          <a:ln w="25400">
            <a:solidFill>
              <a:srgbClr val="D69C0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Картинки по запросу академгородок зим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162" y="4310806"/>
            <a:ext cx="3317659" cy="2214538"/>
          </a:xfrm>
          <a:prstGeom prst="rect">
            <a:avLst/>
          </a:prstGeom>
          <a:noFill/>
          <a:ln w="25400">
            <a:solidFill>
              <a:srgbClr val="D69C0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http://gkhnsc.ru/images/phocagallery/osatchyk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9055" y="1392662"/>
            <a:ext cx="3253651" cy="2206568"/>
          </a:xfrm>
          <a:prstGeom prst="rect">
            <a:avLst/>
          </a:prstGeom>
          <a:noFill/>
          <a:ln w="25400">
            <a:solidFill>
              <a:srgbClr val="D69C0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ttp://gkhnsc.ru/images/phocagallery/2019_dom_obrazcovogo_soderzhaniya/Morskoy_7_0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897" y="4308921"/>
            <a:ext cx="3323282" cy="2216213"/>
          </a:xfrm>
          <a:prstGeom prst="rect">
            <a:avLst/>
          </a:prstGeom>
          <a:noFill/>
          <a:ln w="25400">
            <a:solidFill>
              <a:srgbClr val="D69C0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1763689" y="723779"/>
            <a:ext cx="626469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dirty="0">
                <a:solidFill>
                  <a:schemeClr val="bg1"/>
                </a:solidFill>
                <a:latin typeface="Monotype Corsiva" pitchFamily="66" charset="0"/>
              </a:rPr>
              <a:t>наш профессионализм – ваше доверие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759605" y="188640"/>
            <a:ext cx="712476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b="1" dirty="0">
                <a:solidFill>
                  <a:srgbClr val="3F894D"/>
                </a:solidFill>
                <a:latin typeface="Bookman Old Style" pitchFamily="18" charset="0"/>
                <a:ea typeface="+mj-ea"/>
                <a:cs typeface="+mj-cs"/>
              </a:rPr>
              <a:t>ФГБУ  «АКАДЕМИЯ КОМФОРТА»</a:t>
            </a:r>
          </a:p>
        </p:txBody>
      </p:sp>
    </p:spTree>
    <p:extLst>
      <p:ext uri="{BB962C8B-B14F-4D97-AF65-F5344CB8AC3E}">
        <p14:creationId xmlns:p14="http://schemas.microsoft.com/office/powerpoint/2010/main" val="14390665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39551" y="188640"/>
            <a:ext cx="712476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b="1" dirty="0">
                <a:solidFill>
                  <a:srgbClr val="3F894D"/>
                </a:solidFill>
                <a:latin typeface="Bookman Old Style" pitchFamily="18" charset="0"/>
                <a:ea typeface="+mj-ea"/>
                <a:cs typeface="+mj-cs"/>
              </a:rPr>
              <a:t>ФГБУ  «АКАДЕМИЯ КОМФОРТА»</a:t>
            </a:r>
          </a:p>
        </p:txBody>
      </p:sp>
      <p:sp>
        <p:nvSpPr>
          <p:cNvPr id="11" name="Line 6"/>
          <p:cNvSpPr>
            <a:spLocks noChangeShapeType="1"/>
          </p:cNvSpPr>
          <p:nvPr/>
        </p:nvSpPr>
        <p:spPr bwMode="auto">
          <a:xfrm rot="5400000">
            <a:off x="5683851" y="3397271"/>
            <a:ext cx="6561277" cy="0"/>
          </a:xfrm>
          <a:prstGeom prst="line">
            <a:avLst/>
          </a:prstGeom>
          <a:noFill/>
          <a:ln w="60325">
            <a:solidFill>
              <a:srgbClr val="FFD65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" name="Line 7"/>
          <p:cNvSpPr>
            <a:spLocks noChangeShapeType="1"/>
          </p:cNvSpPr>
          <p:nvPr/>
        </p:nvSpPr>
        <p:spPr bwMode="auto">
          <a:xfrm rot="5400000">
            <a:off x="5594900" y="3392998"/>
            <a:ext cx="6552730" cy="0"/>
          </a:xfrm>
          <a:prstGeom prst="line">
            <a:avLst/>
          </a:prstGeom>
          <a:noFill/>
          <a:ln w="34925">
            <a:solidFill>
              <a:srgbClr val="FFD65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-2328" y="0"/>
            <a:ext cx="216024" cy="6858000"/>
          </a:xfrm>
          <a:prstGeom prst="rect">
            <a:avLst/>
          </a:prstGeom>
          <a:solidFill>
            <a:srgbClr val="FFD6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6600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13696" y="836712"/>
            <a:ext cx="8822800" cy="360040"/>
          </a:xfrm>
          <a:prstGeom prst="rect">
            <a:avLst/>
          </a:prstGeom>
          <a:solidFill>
            <a:srgbClr val="3F894D"/>
          </a:solidFill>
          <a:ln>
            <a:noFill/>
          </a:ln>
        </p:spPr>
        <p:txBody>
          <a:bodyPr wrap="none" anchor="ctr"/>
          <a:lstStyle/>
          <a:p>
            <a:r>
              <a:rPr lang="ru-RU" dirty="0">
                <a:solidFill>
                  <a:srgbClr val="339933"/>
                </a:solidFill>
              </a:rPr>
              <a:t>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763689" y="723779"/>
            <a:ext cx="626469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dirty="0">
                <a:solidFill>
                  <a:schemeClr val="bg1"/>
                </a:solidFill>
                <a:latin typeface="Monotype Corsiva" pitchFamily="66" charset="0"/>
              </a:rPr>
              <a:t>наш профессионализм – ваше доверие</a:t>
            </a:r>
          </a:p>
        </p:txBody>
      </p:sp>
      <p:pic>
        <p:nvPicPr>
          <p:cNvPr id="28" name="Рисунок 27" descr="\\10.0.1.4\кисс\от Плюсниной\ЛОГОТИП ФГБУ курсив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4315" y="19569"/>
            <a:ext cx="1012141" cy="817143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Text Box 16"/>
          <p:cNvSpPr txBox="1">
            <a:spLocks noChangeArrowheads="1"/>
          </p:cNvSpPr>
          <p:nvPr/>
        </p:nvSpPr>
        <p:spPr bwMode="auto">
          <a:xfrm>
            <a:off x="2766952" y="1252656"/>
            <a:ext cx="617980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b="1" dirty="0">
                <a:latin typeface="Times New Roman" pitchFamily="18" charset="0"/>
              </a:rPr>
              <a:t>ФГБУ «Академия комфорта» является одной из крупнейших </a:t>
            </a:r>
            <a:r>
              <a:rPr lang="ru-RU" b="1" dirty="0">
                <a:solidFill>
                  <a:srgbClr val="3F894D"/>
                </a:solidFill>
                <a:latin typeface="Times New Roman" pitchFamily="18" charset="0"/>
              </a:rPr>
              <a:t>управляющих организаций </a:t>
            </a:r>
            <a:r>
              <a:rPr lang="ru-RU" b="1" dirty="0">
                <a:latin typeface="Times New Roman" pitchFamily="18" charset="0"/>
              </a:rPr>
              <a:t>города Новосибирска.</a:t>
            </a:r>
          </a:p>
        </p:txBody>
      </p:sp>
      <p:grpSp>
        <p:nvGrpSpPr>
          <p:cNvPr id="23" name="Группа 22"/>
          <p:cNvGrpSpPr/>
          <p:nvPr/>
        </p:nvGrpSpPr>
        <p:grpSpPr>
          <a:xfrm>
            <a:off x="3534509" y="2178231"/>
            <a:ext cx="4736935" cy="3217319"/>
            <a:chOff x="3534509" y="2178231"/>
            <a:chExt cx="4736935" cy="3217319"/>
          </a:xfrm>
        </p:grpSpPr>
        <p:grpSp>
          <p:nvGrpSpPr>
            <p:cNvPr id="24" name="Группа 23"/>
            <p:cNvGrpSpPr/>
            <p:nvPr/>
          </p:nvGrpSpPr>
          <p:grpSpPr>
            <a:xfrm>
              <a:off x="3620234" y="2233396"/>
              <a:ext cx="4552166" cy="3162154"/>
              <a:chOff x="1797332" y="1437695"/>
              <a:chExt cx="6787941" cy="4932646"/>
            </a:xfrm>
          </p:grpSpPr>
          <p:sp>
            <p:nvSpPr>
              <p:cNvPr id="40" name="Блок-схема: альтернативный процесс 39"/>
              <p:cNvSpPr/>
              <p:nvPr/>
            </p:nvSpPr>
            <p:spPr>
              <a:xfrm rot="16200000">
                <a:off x="4060310" y="6055983"/>
                <a:ext cx="216023" cy="290649"/>
              </a:xfrm>
              <a:prstGeom prst="flowChartAlternateProcess">
                <a:avLst/>
              </a:prstGeom>
              <a:ln w="1270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41" name="Блок-схема: альтернативный процесс 40"/>
              <p:cNvSpPr/>
              <p:nvPr/>
            </p:nvSpPr>
            <p:spPr>
              <a:xfrm rot="16200000">
                <a:off x="6813092" y="4644205"/>
                <a:ext cx="411970" cy="290578"/>
              </a:xfrm>
              <a:prstGeom prst="flowChartAlternateProcess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42" name="Блок-схема: альтернативный процесс 41"/>
              <p:cNvSpPr/>
              <p:nvPr/>
            </p:nvSpPr>
            <p:spPr>
              <a:xfrm rot="16200000">
                <a:off x="8129788" y="4538305"/>
                <a:ext cx="153936" cy="145289"/>
              </a:xfrm>
              <a:prstGeom prst="flowChartAlternateProcess">
                <a:avLst/>
              </a:prstGeom>
              <a:ln w="1270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  <p:pic>
            <p:nvPicPr>
              <p:cNvPr id="43" name="Рисунок 42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1797332" y="1437695"/>
                <a:ext cx="6787941" cy="4932646"/>
              </a:xfrm>
              <a:prstGeom prst="rect">
                <a:avLst/>
              </a:prstGeom>
              <a:noFill/>
              <a:ln w="25400">
                <a:solidFill>
                  <a:srgbClr val="D69C0C"/>
                </a:solidFill>
                <a:miter lim="800000"/>
                <a:headEnd/>
                <a:tailEnd/>
              </a:ln>
            </p:spPr>
          </p:pic>
        </p:grpSp>
        <p:sp>
          <p:nvSpPr>
            <p:cNvPr id="25" name="Прямоугольник 24"/>
            <p:cNvSpPr/>
            <p:nvPr/>
          </p:nvSpPr>
          <p:spPr>
            <a:xfrm>
              <a:off x="5091107" y="2178231"/>
              <a:ext cx="1625765" cy="6001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1100" b="1" dirty="0">
                  <a:latin typeface="Times New Roman" pitchFamily="18" charset="0"/>
                  <a:cs typeface="Times New Roman" pitchFamily="18" charset="0"/>
                </a:rPr>
                <a:t>Микрорайон</a:t>
              </a:r>
            </a:p>
            <a:p>
              <a:pPr algn="ctr"/>
              <a:r>
                <a:rPr lang="ru-RU" sz="1100" b="1" dirty="0">
                  <a:latin typeface="Times New Roman" pitchFamily="18" charset="0"/>
                  <a:cs typeface="Times New Roman" pitchFamily="18" charset="0"/>
                </a:rPr>
                <a:t> «Нижняя Ельцовка», </a:t>
              </a:r>
            </a:p>
            <a:p>
              <a:pPr algn="ctr"/>
              <a:r>
                <a:rPr lang="ru-RU" sz="1100" b="1" dirty="0">
                  <a:latin typeface="Times New Roman" pitchFamily="18" charset="0"/>
                  <a:cs typeface="Times New Roman" pitchFamily="18" charset="0"/>
                </a:rPr>
                <a:t>г. Новосибирск</a:t>
              </a:r>
              <a:endParaRPr lang="ru-RU" sz="1100" b="1" dirty="0"/>
            </a:p>
          </p:txBody>
        </p:sp>
        <p:sp>
          <p:nvSpPr>
            <p:cNvPr id="26" name="Овал 25"/>
            <p:cNvSpPr/>
            <p:nvPr/>
          </p:nvSpPr>
          <p:spPr>
            <a:xfrm>
              <a:off x="4265860" y="2244332"/>
              <a:ext cx="939265" cy="551654"/>
            </a:xfrm>
            <a:prstGeom prst="ellipse">
              <a:avLst/>
            </a:prstGeom>
            <a:noFill/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Овал 26"/>
            <p:cNvSpPr/>
            <p:nvPr/>
          </p:nvSpPr>
          <p:spPr>
            <a:xfrm>
              <a:off x="3620235" y="3495674"/>
              <a:ext cx="824404" cy="700421"/>
            </a:xfrm>
            <a:prstGeom prst="ellipse">
              <a:avLst/>
            </a:prstGeom>
            <a:noFill/>
            <a:ln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Овал 28"/>
            <p:cNvSpPr/>
            <p:nvPr/>
          </p:nvSpPr>
          <p:spPr>
            <a:xfrm>
              <a:off x="4331363" y="2919559"/>
              <a:ext cx="1525493" cy="751598"/>
            </a:xfrm>
            <a:prstGeom prst="ellipse">
              <a:avLst/>
            </a:prstGeom>
            <a:noFill/>
            <a:ln>
              <a:solidFill>
                <a:srgbClr val="00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Овал 29"/>
            <p:cNvSpPr/>
            <p:nvPr/>
          </p:nvSpPr>
          <p:spPr>
            <a:xfrm>
              <a:off x="4632116" y="3777349"/>
              <a:ext cx="1427460" cy="83749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Овал 30"/>
            <p:cNvSpPr/>
            <p:nvPr/>
          </p:nvSpPr>
          <p:spPr>
            <a:xfrm>
              <a:off x="4749493" y="4806459"/>
              <a:ext cx="689744" cy="450291"/>
            </a:xfrm>
            <a:prstGeom prst="ellipse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5336483" y="4832465"/>
              <a:ext cx="1321274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100" b="1" dirty="0">
                  <a:latin typeface="Times New Roman" pitchFamily="18" charset="0"/>
                  <a:cs typeface="Times New Roman" pitchFamily="18" charset="0"/>
                </a:rPr>
                <a:t>Поселок Кирова </a:t>
              </a:r>
            </a:p>
            <a:p>
              <a:pPr algn="ctr"/>
              <a:r>
                <a:rPr lang="ru-RU" sz="1100" b="1" dirty="0">
                  <a:latin typeface="Times New Roman" pitchFamily="18" charset="0"/>
                  <a:cs typeface="Times New Roman" pitchFamily="18" charset="0"/>
                </a:rPr>
                <a:t>г. Новосибирск</a:t>
              </a:r>
              <a:endParaRPr lang="ru-RU" sz="1100" b="1" dirty="0"/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4606934" y="3953242"/>
              <a:ext cx="1452642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1100" b="1" dirty="0">
                  <a:latin typeface="Times New Roman" pitchFamily="18" charset="0"/>
                  <a:cs typeface="Times New Roman" pitchFamily="18" charset="0"/>
                </a:rPr>
                <a:t>ВЗ, Академгородок </a:t>
              </a:r>
            </a:p>
            <a:p>
              <a:pPr algn="ctr"/>
              <a:r>
                <a:rPr lang="ru-RU" sz="1100" b="1" dirty="0">
                  <a:latin typeface="Times New Roman" pitchFamily="18" charset="0"/>
                  <a:cs typeface="Times New Roman" pitchFamily="18" charset="0"/>
                </a:rPr>
                <a:t>г. Новосибирск</a:t>
              </a:r>
              <a:endParaRPr lang="ru-RU" sz="1100" b="1" dirty="0"/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4308779" y="3114511"/>
              <a:ext cx="1665841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1100" b="1" dirty="0">
                  <a:latin typeface="Times New Roman" pitchFamily="18" charset="0"/>
                  <a:cs typeface="Times New Roman" pitchFamily="18" charset="0"/>
                </a:rPr>
                <a:t>Микрорайон «Д и Щ», </a:t>
              </a:r>
            </a:p>
            <a:p>
              <a:pPr algn="ctr"/>
              <a:r>
                <a:rPr lang="ru-RU" sz="1100" b="1" dirty="0">
                  <a:latin typeface="Times New Roman" pitchFamily="18" charset="0"/>
                  <a:cs typeface="Times New Roman" pitchFamily="18" charset="0"/>
                </a:rPr>
                <a:t>г. Новосибирск</a:t>
              </a:r>
              <a:endParaRPr lang="ru-RU" sz="1100" b="1" dirty="0"/>
            </a:p>
          </p:txBody>
        </p:sp>
        <p:sp>
          <p:nvSpPr>
            <p:cNvPr id="35" name="Прямоугольник 34"/>
            <p:cNvSpPr/>
            <p:nvPr/>
          </p:nvSpPr>
          <p:spPr>
            <a:xfrm>
              <a:off x="3534509" y="4138216"/>
              <a:ext cx="1161943" cy="6001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100" b="1" dirty="0">
                  <a:latin typeface="Times New Roman" pitchFamily="18" charset="0"/>
                  <a:cs typeface="Times New Roman" pitchFamily="18" charset="0"/>
                </a:rPr>
                <a:t>Микрорайон «Шлюз», </a:t>
              </a:r>
            </a:p>
            <a:p>
              <a:pPr algn="ctr"/>
              <a:r>
                <a:rPr lang="ru-RU" sz="1100" b="1" dirty="0">
                  <a:latin typeface="Times New Roman" pitchFamily="18" charset="0"/>
                  <a:cs typeface="Times New Roman" pitchFamily="18" charset="0"/>
                </a:rPr>
                <a:t>г. Новосибирск</a:t>
              </a:r>
              <a:endParaRPr lang="ru-RU" sz="1100" b="1" dirty="0"/>
            </a:p>
          </p:txBody>
        </p:sp>
        <p:sp>
          <p:nvSpPr>
            <p:cNvPr id="36" name="Овал 35"/>
            <p:cNvSpPr/>
            <p:nvPr/>
          </p:nvSpPr>
          <p:spPr>
            <a:xfrm>
              <a:off x="6914839" y="3651106"/>
              <a:ext cx="1044019" cy="607239"/>
            </a:xfrm>
            <a:prstGeom prst="ellipse">
              <a:avLst/>
            </a:prstGeom>
            <a:no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Овал 36"/>
            <p:cNvSpPr/>
            <p:nvPr/>
          </p:nvSpPr>
          <p:spPr>
            <a:xfrm>
              <a:off x="5617342" y="2725471"/>
              <a:ext cx="727083" cy="400358"/>
            </a:xfrm>
            <a:prstGeom prst="ellipse">
              <a:avLst/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Прямоугольник 37"/>
            <p:cNvSpPr/>
            <p:nvPr/>
          </p:nvSpPr>
          <p:spPr>
            <a:xfrm>
              <a:off x="6183897" y="2741687"/>
              <a:ext cx="1340431" cy="6001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1100" b="1" dirty="0">
                  <a:latin typeface="Times New Roman" pitchFamily="18" charset="0"/>
                  <a:cs typeface="Times New Roman" pitchFamily="18" charset="0"/>
                </a:rPr>
                <a:t>Поселок</a:t>
              </a:r>
            </a:p>
            <a:p>
              <a:pPr algn="ctr"/>
              <a:r>
                <a:rPr lang="ru-RU" sz="1100" b="1" dirty="0">
                  <a:latin typeface="Times New Roman" pitchFamily="18" charset="0"/>
                  <a:cs typeface="Times New Roman" pitchFamily="18" charset="0"/>
                </a:rPr>
                <a:t> Каинская заимка</a:t>
              </a:r>
            </a:p>
            <a:p>
              <a:pPr algn="ctr"/>
              <a:r>
                <a:rPr lang="ru-RU" sz="1100" b="1" dirty="0">
                  <a:latin typeface="Times New Roman" pitchFamily="18" charset="0"/>
                  <a:cs typeface="Times New Roman" pitchFamily="18" charset="0"/>
                </a:rPr>
                <a:t>НСО</a:t>
              </a:r>
              <a:endParaRPr lang="ru-RU" sz="1100" b="1" dirty="0"/>
            </a:p>
          </p:txBody>
        </p:sp>
        <p:sp>
          <p:nvSpPr>
            <p:cNvPr id="39" name="Прямоугольник 38"/>
            <p:cNvSpPr/>
            <p:nvPr/>
          </p:nvSpPr>
          <p:spPr>
            <a:xfrm>
              <a:off x="6604000" y="4182347"/>
              <a:ext cx="1667444" cy="6001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1100" b="1" dirty="0">
                  <a:latin typeface="Times New Roman" pitchFamily="18" charset="0"/>
                  <a:cs typeface="Times New Roman" pitchFamily="18" charset="0"/>
                </a:rPr>
                <a:t>Коттеджный поселок </a:t>
              </a:r>
            </a:p>
            <a:p>
              <a:pPr algn="ctr"/>
              <a:r>
                <a:rPr lang="ru-RU" sz="1100" b="1" dirty="0">
                  <a:latin typeface="Times New Roman" pitchFamily="18" charset="0"/>
                  <a:cs typeface="Times New Roman" pitchFamily="18" charset="0"/>
                </a:rPr>
                <a:t>«Горки </a:t>
              </a:r>
              <a:r>
                <a:rPr lang="ru-RU" sz="1100" b="1" dirty="0" err="1">
                  <a:latin typeface="Times New Roman" pitchFamily="18" charset="0"/>
                  <a:cs typeface="Times New Roman" pitchFamily="18" charset="0"/>
                </a:rPr>
                <a:t>Академпарка</a:t>
              </a:r>
              <a:r>
                <a:rPr lang="ru-RU" sz="1100" b="1" dirty="0">
                  <a:latin typeface="Times New Roman" pitchFamily="18" charset="0"/>
                  <a:cs typeface="Times New Roman" pitchFamily="18" charset="0"/>
                </a:rPr>
                <a:t>» </a:t>
              </a:r>
            </a:p>
            <a:p>
              <a:pPr algn="ctr"/>
              <a:r>
                <a:rPr lang="ru-RU" sz="1100" b="1" dirty="0">
                  <a:latin typeface="Times New Roman" pitchFamily="18" charset="0"/>
                  <a:cs typeface="Times New Roman" pitchFamily="18" charset="0"/>
                </a:rPr>
                <a:t>НСО</a:t>
              </a:r>
              <a:endParaRPr lang="ru-RU" sz="1100" b="1" dirty="0"/>
            </a:p>
          </p:txBody>
        </p:sp>
      </p:grpSp>
      <p:sp>
        <p:nvSpPr>
          <p:cNvPr id="44" name="Text Box 16"/>
          <p:cNvSpPr txBox="1">
            <a:spLocks noChangeArrowheads="1"/>
          </p:cNvSpPr>
          <p:nvPr/>
        </p:nvSpPr>
        <p:spPr bwMode="auto">
          <a:xfrm>
            <a:off x="3079263" y="5445224"/>
            <a:ext cx="5634107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1600" b="1" dirty="0">
                <a:solidFill>
                  <a:srgbClr val="3F894D"/>
                </a:solidFill>
                <a:latin typeface="Times New Roman" pitchFamily="18" charset="0"/>
              </a:rPr>
              <a:t>Имеет в управлении и обслуживании 405 многоквартирных жилых домов,</a:t>
            </a:r>
            <a:r>
              <a:rPr lang="en-US" sz="1600" b="1" dirty="0">
                <a:solidFill>
                  <a:srgbClr val="3F894D"/>
                </a:solidFill>
                <a:latin typeface="Times New Roman" pitchFamily="18" charset="0"/>
              </a:rPr>
              <a:t/>
            </a:r>
            <a:br>
              <a:rPr lang="en-US" sz="1600" b="1" dirty="0">
                <a:solidFill>
                  <a:srgbClr val="3F894D"/>
                </a:solidFill>
                <a:latin typeface="Times New Roman" pitchFamily="18" charset="0"/>
              </a:rPr>
            </a:br>
            <a:r>
              <a:rPr lang="ru-RU" sz="1600" b="1" dirty="0">
                <a:solidFill>
                  <a:srgbClr val="3F894D"/>
                </a:solidFill>
                <a:latin typeface="Times New Roman" pitchFamily="18" charset="0"/>
              </a:rPr>
              <a:t> 54 – коттеджа,  5 общежитий СО РАН. </a:t>
            </a:r>
            <a:r>
              <a:rPr lang="ru-RU" sz="1600" b="1" dirty="0" smtClean="0">
                <a:solidFill>
                  <a:srgbClr val="3F894D"/>
                </a:solidFill>
                <a:latin typeface="Times New Roman" pitchFamily="18" charset="0"/>
              </a:rPr>
              <a:t>Проживает  </a:t>
            </a:r>
            <a:r>
              <a:rPr lang="ru-RU" sz="1600" b="1" dirty="0">
                <a:solidFill>
                  <a:srgbClr val="3F894D"/>
                </a:solidFill>
                <a:latin typeface="Times New Roman" pitchFamily="18" charset="0"/>
              </a:rPr>
              <a:t>более 80 000  жителей.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83568" y="1988840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u="sng" dirty="0"/>
              <a:t>Три эксплуатационных участка: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67545" y="2715693"/>
            <a:ext cx="306696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- </a:t>
            </a:r>
            <a:r>
              <a:rPr lang="ru-RU" sz="1400" b="1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ЭУ № 1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(ВЗ Академгородок, поселок Кирова, «Горки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Академпарка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»,  поселок Каинская заимка), </a:t>
            </a:r>
          </a:p>
          <a:p>
            <a:r>
              <a:rPr lang="ru-RU" sz="1400" b="1" dirty="0">
                <a:solidFill>
                  <a:srgbClr val="3F894D"/>
                </a:solidFill>
                <a:latin typeface="Times New Roman" pitchFamily="18" charset="0"/>
                <a:cs typeface="Times New Roman" pitchFamily="18" charset="0"/>
              </a:rPr>
              <a:t>тел 7 (383) 383-55-54 , доб</a:t>
            </a:r>
            <a:r>
              <a:rPr lang="ru-RU" sz="1400" b="1" dirty="0">
                <a:solidFill>
                  <a:srgbClr val="3F894D"/>
                </a:solidFill>
              </a:rPr>
              <a:t>. 2114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467544" y="4113097"/>
            <a:ext cx="30669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ru-RU" sz="1400" b="1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ЭУ № 2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(Микрорайон «Д и Щ»)</a:t>
            </a:r>
          </a:p>
          <a:p>
            <a:r>
              <a:rPr lang="ru-RU" sz="1400" b="1" dirty="0">
                <a:solidFill>
                  <a:srgbClr val="3F894D"/>
                </a:solidFill>
                <a:latin typeface="Times New Roman" pitchFamily="18" charset="0"/>
                <a:cs typeface="Times New Roman" pitchFamily="18" charset="0"/>
              </a:rPr>
              <a:t>тел 7 (383) 383-55-54 , доб. 2115</a:t>
            </a:r>
          </a:p>
          <a:p>
            <a:pPr marL="285750" indent="-285750">
              <a:buFontTx/>
              <a:buChar char="-"/>
            </a:pP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40167" y="4896162"/>
            <a:ext cx="30669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ru-RU" sz="1400" b="1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ЭУ № 3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(Микрорайон «Шлюз», микрорайон «Нижняя Ельцовка»)</a:t>
            </a:r>
          </a:p>
          <a:p>
            <a:r>
              <a:rPr lang="ru-RU" sz="1400" b="1" dirty="0">
                <a:solidFill>
                  <a:srgbClr val="3F894D"/>
                </a:solidFill>
                <a:latin typeface="Times New Roman" pitchFamily="18" charset="0"/>
                <a:cs typeface="Times New Roman" pitchFamily="18" charset="0"/>
              </a:rPr>
              <a:t>тел 7 (383) 383-55-54 , доб. 2117 </a:t>
            </a:r>
          </a:p>
        </p:txBody>
      </p:sp>
    </p:spTree>
    <p:extLst>
      <p:ext uri="{BB962C8B-B14F-4D97-AF65-F5344CB8AC3E}">
        <p14:creationId xmlns:p14="http://schemas.microsoft.com/office/powerpoint/2010/main" val="6429371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Line 6"/>
          <p:cNvSpPr>
            <a:spLocks noChangeShapeType="1"/>
          </p:cNvSpPr>
          <p:nvPr/>
        </p:nvSpPr>
        <p:spPr bwMode="auto">
          <a:xfrm rot="5400000">
            <a:off x="5683851" y="3397271"/>
            <a:ext cx="6561277" cy="0"/>
          </a:xfrm>
          <a:prstGeom prst="line">
            <a:avLst/>
          </a:prstGeom>
          <a:noFill/>
          <a:ln w="60325">
            <a:solidFill>
              <a:srgbClr val="FFD65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" name="Line 7"/>
          <p:cNvSpPr>
            <a:spLocks noChangeShapeType="1"/>
          </p:cNvSpPr>
          <p:nvPr/>
        </p:nvSpPr>
        <p:spPr bwMode="auto">
          <a:xfrm rot="5400000">
            <a:off x="5594900" y="3392998"/>
            <a:ext cx="6552730" cy="0"/>
          </a:xfrm>
          <a:prstGeom prst="line">
            <a:avLst/>
          </a:prstGeom>
          <a:noFill/>
          <a:ln w="34925">
            <a:solidFill>
              <a:srgbClr val="FFD65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-2328" y="0"/>
            <a:ext cx="216024" cy="6858000"/>
          </a:xfrm>
          <a:prstGeom prst="rect">
            <a:avLst/>
          </a:prstGeom>
          <a:solidFill>
            <a:srgbClr val="FFD6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6600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13696" y="836712"/>
            <a:ext cx="8822800" cy="360040"/>
          </a:xfrm>
          <a:prstGeom prst="rect">
            <a:avLst/>
          </a:prstGeom>
          <a:solidFill>
            <a:srgbClr val="3F894D"/>
          </a:solidFill>
          <a:ln>
            <a:noFill/>
          </a:ln>
        </p:spPr>
        <p:txBody>
          <a:bodyPr wrap="none" anchor="ctr"/>
          <a:lstStyle/>
          <a:p>
            <a:r>
              <a:rPr lang="ru-RU" dirty="0">
                <a:solidFill>
                  <a:srgbClr val="339933"/>
                </a:solidFill>
              </a:rPr>
              <a:t> </a:t>
            </a:r>
          </a:p>
        </p:txBody>
      </p:sp>
      <p:pic>
        <p:nvPicPr>
          <p:cNvPr id="28" name="Рисунок 27" descr="\\10.0.1.4\кисс\от Плюсниной\ЛОГОТИП ФГБУ курсив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4315" y="19569"/>
            <a:ext cx="1012141" cy="817143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AutoShape 29"/>
          <p:cNvSpPr>
            <a:spLocks/>
          </p:cNvSpPr>
          <p:nvPr/>
        </p:nvSpPr>
        <p:spPr bwMode="auto">
          <a:xfrm>
            <a:off x="4716463" y="72102663"/>
            <a:ext cx="0" cy="0"/>
          </a:xfrm>
          <a:prstGeom prst="rightBrace">
            <a:avLst>
              <a:gd name="adj1" fmla="val -2147483648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6" name="AutoShape 30"/>
          <p:cNvSpPr>
            <a:spLocks/>
          </p:cNvSpPr>
          <p:nvPr/>
        </p:nvSpPr>
        <p:spPr bwMode="auto">
          <a:xfrm>
            <a:off x="4716463" y="72102663"/>
            <a:ext cx="0" cy="0"/>
          </a:xfrm>
          <a:prstGeom prst="rightBrace">
            <a:avLst>
              <a:gd name="adj1" fmla="val -2147483648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" name="AutoShape 29"/>
          <p:cNvSpPr>
            <a:spLocks/>
          </p:cNvSpPr>
          <p:nvPr/>
        </p:nvSpPr>
        <p:spPr bwMode="auto">
          <a:xfrm>
            <a:off x="4716463" y="72102663"/>
            <a:ext cx="0" cy="0"/>
          </a:xfrm>
          <a:prstGeom prst="rightBrace">
            <a:avLst>
              <a:gd name="adj1" fmla="val -2147483648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8" name="AutoShape 30"/>
          <p:cNvSpPr>
            <a:spLocks/>
          </p:cNvSpPr>
          <p:nvPr/>
        </p:nvSpPr>
        <p:spPr bwMode="auto">
          <a:xfrm>
            <a:off x="4716463" y="72102663"/>
            <a:ext cx="0" cy="0"/>
          </a:xfrm>
          <a:prstGeom prst="rightBrace">
            <a:avLst>
              <a:gd name="adj1" fmla="val -2147483648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1763689" y="723779"/>
            <a:ext cx="626469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dirty="0">
                <a:solidFill>
                  <a:schemeClr val="bg1"/>
                </a:solidFill>
                <a:latin typeface="Monotype Corsiva" pitchFamily="66" charset="0"/>
              </a:rPr>
              <a:t>наш профессионализм – ваше доверие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229412" y="5328738"/>
            <a:ext cx="287224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3F894D"/>
                </a:solidFill>
                <a:latin typeface="Arial" pitchFamily="34" charset="0"/>
              </a:rPr>
              <a:t>Лицензия по управлению многоквартирными домами: 054-000146 от 30.04.2015 года, </a:t>
            </a:r>
            <a:r>
              <a:rPr lang="ru-RU" sz="1400" b="1" dirty="0" smtClean="0">
                <a:solidFill>
                  <a:srgbClr val="3F894D"/>
                </a:solidFill>
                <a:latin typeface="Arial" pitchFamily="34" charset="0"/>
              </a:rPr>
              <a:t>переоформлена приказом ГЖИ № 591/10  </a:t>
            </a:r>
            <a:r>
              <a:rPr lang="ru-RU" sz="1400" b="1" dirty="0">
                <a:solidFill>
                  <a:srgbClr val="3F894D"/>
                </a:solidFill>
                <a:latin typeface="Arial" pitchFamily="34" charset="0"/>
              </a:rPr>
              <a:t>до </a:t>
            </a:r>
            <a:r>
              <a:rPr lang="ru-RU" sz="1400" b="1" dirty="0" smtClean="0">
                <a:solidFill>
                  <a:srgbClr val="3F894D"/>
                </a:solidFill>
                <a:latin typeface="Arial" pitchFamily="34" charset="0"/>
              </a:rPr>
              <a:t>12.01.2028 </a:t>
            </a:r>
            <a:r>
              <a:rPr lang="ru-RU" sz="1400" b="1" dirty="0">
                <a:solidFill>
                  <a:srgbClr val="3F894D"/>
                </a:solidFill>
                <a:latin typeface="Arial" pitchFamily="34" charset="0"/>
              </a:rPr>
              <a:t>года</a:t>
            </a:r>
          </a:p>
          <a:p>
            <a:pPr algn="ctr"/>
            <a:endParaRPr lang="ru-RU" sz="1400" dirty="0">
              <a:solidFill>
                <a:srgbClr val="006600"/>
              </a:solidFill>
              <a:latin typeface="Arial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086996" y="5328738"/>
            <a:ext cx="27816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3F894D"/>
                </a:solidFill>
                <a:latin typeface="Arial" pitchFamily="34" charset="0"/>
              </a:rPr>
              <a:t>Учреждение ФГБУ </a:t>
            </a:r>
            <a:r>
              <a:rPr lang="ru-RU" sz="1400" b="1" dirty="0" smtClean="0">
                <a:solidFill>
                  <a:srgbClr val="3F894D"/>
                </a:solidFill>
                <a:latin typeface="Arial" pitchFamily="34" charset="0"/>
              </a:rPr>
              <a:t>«академия комфорта» </a:t>
            </a:r>
            <a:r>
              <a:rPr lang="ru-RU" sz="1400" b="1" dirty="0">
                <a:solidFill>
                  <a:srgbClr val="3F894D"/>
                </a:solidFill>
                <a:latin typeface="Arial" pitchFamily="34" charset="0"/>
              </a:rPr>
              <a:t>прошло процедуру добровольной сертификации</a:t>
            </a:r>
          </a:p>
        </p:txBody>
      </p:sp>
      <p:pic>
        <p:nvPicPr>
          <p:cNvPr id="25" name="Picture 2" descr="http://gkhnsc.ru/docs/%D0%9B%D0%B8%D1%86%D0%B5%D0%BD%D0%B7%D0%B8%D1%8F%20%D0%BD%D0%B0%20%D1%83%D1%82%D0%B8%D0%BB%D0%B8%D0%B7%D0%B0%D1%86%D0%B8%D1%8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4750" y="1315619"/>
            <a:ext cx="2561478" cy="3725784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 Box 18"/>
          <p:cNvSpPr txBox="1">
            <a:spLocks noChangeArrowheads="1"/>
          </p:cNvSpPr>
          <p:nvPr/>
        </p:nvSpPr>
        <p:spPr bwMode="auto">
          <a:xfrm>
            <a:off x="5801285" y="5219634"/>
            <a:ext cx="3172088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ru-RU" sz="1400" b="1" dirty="0">
                <a:solidFill>
                  <a:srgbClr val="3F894D"/>
                </a:solidFill>
              </a:rPr>
              <a:t>Лицензия 054-00108/П от 06.09.2013 года</a:t>
            </a:r>
          </a:p>
          <a:p>
            <a:pPr algn="ctr" eaLnBrk="1" hangingPunct="1"/>
            <a:r>
              <a:rPr lang="ru-RU" sz="1400" b="1" dirty="0">
                <a:solidFill>
                  <a:srgbClr val="3F894D"/>
                </a:solidFill>
              </a:rPr>
              <a:t>на осуществление деятельности по сбору и транспортированию</a:t>
            </a:r>
            <a:br>
              <a:rPr lang="ru-RU" sz="1400" b="1" dirty="0">
                <a:solidFill>
                  <a:srgbClr val="3F894D"/>
                </a:solidFill>
              </a:rPr>
            </a:br>
            <a:r>
              <a:rPr lang="ru-RU" sz="1400" b="1" dirty="0">
                <a:solidFill>
                  <a:srgbClr val="3F894D"/>
                </a:solidFill>
              </a:rPr>
              <a:t>отходов I-IV классов опасности</a:t>
            </a:r>
            <a:r>
              <a:rPr lang="ru-RU" b="1" dirty="0"/>
              <a:t/>
            </a:r>
            <a:br>
              <a:rPr lang="ru-RU" b="1" dirty="0"/>
            </a:br>
            <a:endParaRPr lang="ru-RU" b="1" dirty="0">
              <a:solidFill>
                <a:schemeClr val="tx2"/>
              </a:solidFill>
            </a:endParaRPr>
          </a:p>
        </p:txBody>
      </p:sp>
      <p:pic>
        <p:nvPicPr>
          <p:cNvPr id="1026" name="Picture 2" descr="http://95.131.11.238/docs/cert_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996" y="1300052"/>
            <a:ext cx="2925164" cy="3786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97" y="1258275"/>
            <a:ext cx="2774128" cy="3930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759605" y="188640"/>
            <a:ext cx="712476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b="1" dirty="0">
                <a:solidFill>
                  <a:srgbClr val="3F894D"/>
                </a:solidFill>
                <a:latin typeface="Bookman Old Style" pitchFamily="18" charset="0"/>
                <a:ea typeface="+mj-ea"/>
                <a:cs typeface="+mj-cs"/>
              </a:rPr>
              <a:t>ФГБУ  «АКАДЕМИЯ КОМФОРТА»</a:t>
            </a:r>
          </a:p>
        </p:txBody>
      </p:sp>
    </p:spTree>
    <p:extLst>
      <p:ext uri="{BB962C8B-B14F-4D97-AF65-F5344CB8AC3E}">
        <p14:creationId xmlns:p14="http://schemas.microsoft.com/office/powerpoint/2010/main" val="33474464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Line 6"/>
          <p:cNvSpPr>
            <a:spLocks noChangeShapeType="1"/>
          </p:cNvSpPr>
          <p:nvPr/>
        </p:nvSpPr>
        <p:spPr bwMode="auto">
          <a:xfrm rot="5400000">
            <a:off x="5683851" y="3397271"/>
            <a:ext cx="6561277" cy="0"/>
          </a:xfrm>
          <a:prstGeom prst="line">
            <a:avLst/>
          </a:prstGeom>
          <a:noFill/>
          <a:ln w="60325">
            <a:solidFill>
              <a:srgbClr val="FFD65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" name="Line 7"/>
          <p:cNvSpPr>
            <a:spLocks noChangeShapeType="1"/>
          </p:cNvSpPr>
          <p:nvPr/>
        </p:nvSpPr>
        <p:spPr bwMode="auto">
          <a:xfrm rot="5400000">
            <a:off x="5594900" y="3392998"/>
            <a:ext cx="6552730" cy="0"/>
          </a:xfrm>
          <a:prstGeom prst="line">
            <a:avLst/>
          </a:prstGeom>
          <a:noFill/>
          <a:ln w="34925">
            <a:solidFill>
              <a:srgbClr val="FFD65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-2328" y="0"/>
            <a:ext cx="216024" cy="6858000"/>
          </a:xfrm>
          <a:prstGeom prst="rect">
            <a:avLst/>
          </a:prstGeom>
          <a:solidFill>
            <a:srgbClr val="FFD6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6600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13696" y="836712"/>
            <a:ext cx="8822800" cy="360040"/>
          </a:xfrm>
          <a:prstGeom prst="rect">
            <a:avLst/>
          </a:prstGeom>
          <a:solidFill>
            <a:srgbClr val="3F894D"/>
          </a:solidFill>
          <a:ln>
            <a:noFill/>
          </a:ln>
        </p:spPr>
        <p:txBody>
          <a:bodyPr wrap="none" anchor="ctr"/>
          <a:lstStyle/>
          <a:p>
            <a:r>
              <a:rPr lang="ru-RU" dirty="0">
                <a:solidFill>
                  <a:srgbClr val="339933"/>
                </a:solidFill>
              </a:rPr>
              <a:t> </a:t>
            </a:r>
          </a:p>
        </p:txBody>
      </p:sp>
      <p:pic>
        <p:nvPicPr>
          <p:cNvPr id="28" name="Рисунок 27" descr="\\10.0.1.4\кисс\от Плюсниной\ЛОГОТИП ФГБУ курсив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4315" y="19569"/>
            <a:ext cx="1012141" cy="817143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TextBox 14"/>
          <p:cNvSpPr txBox="1"/>
          <p:nvPr/>
        </p:nvSpPr>
        <p:spPr>
          <a:xfrm>
            <a:off x="1763689" y="723779"/>
            <a:ext cx="626469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dirty="0">
                <a:solidFill>
                  <a:schemeClr val="bg1"/>
                </a:solidFill>
                <a:latin typeface="Monotype Corsiva" pitchFamily="66" charset="0"/>
              </a:rPr>
              <a:t>наш профессионализм – ваше доверие</a:t>
            </a:r>
          </a:p>
        </p:txBody>
      </p:sp>
      <p:sp>
        <p:nvSpPr>
          <p:cNvPr id="16" name="Text Box 18"/>
          <p:cNvSpPr txBox="1">
            <a:spLocks noChangeArrowheads="1"/>
          </p:cNvSpPr>
          <p:nvPr/>
        </p:nvSpPr>
        <p:spPr bwMode="auto">
          <a:xfrm>
            <a:off x="631739" y="2780928"/>
            <a:ext cx="7986713" cy="3062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1085850" indent="-3429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pitchFamily="34" charset="0"/>
              <a:buChar char="▪"/>
            </a:pPr>
            <a:r>
              <a:rPr lang="ru-RU" sz="1400" b="1" dirty="0"/>
              <a:t>Профессиональный коллектив;</a:t>
            </a:r>
          </a:p>
          <a:p>
            <a:pPr eaLnBrk="1" hangingPunct="1">
              <a:spcBef>
                <a:spcPct val="50000"/>
              </a:spcBef>
              <a:buFont typeface="Arial" pitchFamily="34" charset="0"/>
              <a:buChar char="▪"/>
            </a:pPr>
            <a:r>
              <a:rPr lang="ru-RU" sz="1400" b="1" dirty="0"/>
              <a:t>Собственная производственная база, позволяющая выполнять все виды работ по обслуживанию жилищного фонда;</a:t>
            </a:r>
          </a:p>
          <a:p>
            <a:pPr eaLnBrk="1" hangingPunct="1">
              <a:spcBef>
                <a:spcPct val="50000"/>
              </a:spcBef>
              <a:buFont typeface="Arial" pitchFamily="34" charset="0"/>
              <a:buChar char="▪"/>
            </a:pPr>
            <a:r>
              <a:rPr lang="ru-RU" sz="1400" b="1" dirty="0"/>
              <a:t>Структура </a:t>
            </a:r>
            <a:r>
              <a:rPr lang="ru-RU" sz="1400" b="1" dirty="0" smtClean="0"/>
              <a:t>учреждения:</a:t>
            </a:r>
            <a:endParaRPr lang="ru-RU" sz="1400" b="1" dirty="0"/>
          </a:p>
          <a:p>
            <a:pPr marL="1028700" lvl="1" indent="-285750" eaLnBrk="1" hangingPunct="1">
              <a:spcBef>
                <a:spcPts val="600"/>
              </a:spcBef>
              <a:buFont typeface="Wingdings 2" pitchFamily="18" charset="2"/>
              <a:buChar char=""/>
            </a:pPr>
            <a:r>
              <a:rPr lang="ru-RU" sz="1400" b="1" dirty="0"/>
              <a:t>Офис</a:t>
            </a:r>
            <a:r>
              <a:rPr lang="ru-RU" sz="1400" dirty="0"/>
              <a:t> (финансово-экономические, юридические, регистрационные, инженерно-технические и другие подразделения);</a:t>
            </a:r>
          </a:p>
          <a:p>
            <a:pPr marL="1028700" lvl="1" indent="-285750" eaLnBrk="1" hangingPunct="1">
              <a:spcBef>
                <a:spcPts val="600"/>
              </a:spcBef>
              <a:buFont typeface="Wingdings 2" pitchFamily="18" charset="2"/>
              <a:buChar char=""/>
            </a:pPr>
            <a:r>
              <a:rPr lang="ru-RU" sz="1400" dirty="0"/>
              <a:t>3 Эксплуатационных участка (ЭУ);</a:t>
            </a:r>
          </a:p>
          <a:p>
            <a:pPr marL="1028700" lvl="1" indent="-285750" eaLnBrk="1" hangingPunct="1">
              <a:spcBef>
                <a:spcPts val="600"/>
              </a:spcBef>
              <a:buFont typeface="Wingdings 2" pitchFamily="18" charset="2"/>
              <a:buChar char=""/>
            </a:pPr>
            <a:r>
              <a:rPr lang="ru-RU" sz="1400" dirty="0"/>
              <a:t>Единая Аварийная Диспетчерская служба; </a:t>
            </a:r>
          </a:p>
          <a:p>
            <a:pPr marL="1028700" lvl="1" indent="-285750" eaLnBrk="1" hangingPunct="1">
              <a:spcBef>
                <a:spcPts val="600"/>
              </a:spcBef>
              <a:buFont typeface="Wingdings 2" pitchFamily="18" charset="2"/>
              <a:buChar char=""/>
            </a:pPr>
            <a:r>
              <a:rPr lang="ru-RU" sz="1400" dirty="0"/>
              <a:t>Автотранспортное подразделение - тракторы, мусоровозы, фронтальные погрузчики, самосвалы, экскаваторы и т.д.;</a:t>
            </a:r>
          </a:p>
          <a:p>
            <a:pPr marL="1028700" lvl="1" indent="-285750" eaLnBrk="1" hangingPunct="1">
              <a:spcBef>
                <a:spcPts val="600"/>
              </a:spcBef>
              <a:buFont typeface="Wingdings 2" pitchFamily="18" charset="2"/>
              <a:buChar char=""/>
            </a:pPr>
            <a:r>
              <a:rPr lang="ru-RU" sz="1400" dirty="0"/>
              <a:t>Лицензированная лаборатория </a:t>
            </a:r>
            <a:r>
              <a:rPr lang="ru-RU" sz="1400" dirty="0" err="1"/>
              <a:t>электроизмерений</a:t>
            </a:r>
            <a:r>
              <a:rPr lang="ru-RU" sz="1400" dirty="0"/>
              <a:t>;</a:t>
            </a:r>
          </a:p>
        </p:txBody>
      </p:sp>
      <p:sp>
        <p:nvSpPr>
          <p:cNvPr id="17" name="Text Box 18"/>
          <p:cNvSpPr txBox="1">
            <a:spLocks noChangeArrowheads="1"/>
          </p:cNvSpPr>
          <p:nvPr/>
        </p:nvSpPr>
        <p:spPr bwMode="auto">
          <a:xfrm>
            <a:off x="616125" y="2227539"/>
            <a:ext cx="780405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ru-RU" b="1" dirty="0">
                <a:solidFill>
                  <a:srgbClr val="FF6600"/>
                </a:solidFill>
              </a:rPr>
              <a:t>Учреждение сегодня:</a:t>
            </a:r>
          </a:p>
        </p:txBody>
      </p:sp>
      <p:sp>
        <p:nvSpPr>
          <p:cNvPr id="18" name="Text Box 18"/>
          <p:cNvSpPr txBox="1">
            <a:spLocks noChangeArrowheads="1"/>
          </p:cNvSpPr>
          <p:nvPr/>
        </p:nvSpPr>
        <p:spPr bwMode="auto">
          <a:xfrm>
            <a:off x="717752" y="1253520"/>
            <a:ext cx="788669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b="1" u="sng" dirty="0">
                <a:solidFill>
                  <a:srgbClr val="3F894D"/>
                </a:solidFill>
                <a:latin typeface="+mn-lt"/>
              </a:rPr>
              <a:t>ФГБУ «Академия комфорта» осуществляет деятельность:</a:t>
            </a:r>
          </a:p>
          <a:p>
            <a:pPr marL="1028700" lvl="1" eaLnBrk="1" hangingPunct="1">
              <a:buFont typeface="Arial" pitchFamily="34" charset="0"/>
              <a:buChar char="•"/>
            </a:pPr>
            <a:r>
              <a:rPr lang="ru-RU" b="1" dirty="0">
                <a:solidFill>
                  <a:srgbClr val="3F894D"/>
                </a:solidFill>
                <a:latin typeface="+mj-lt"/>
              </a:rPr>
              <a:t>по управлению многоквартирными домами (МКД),  </a:t>
            </a:r>
          </a:p>
          <a:p>
            <a:pPr marL="1028700" lvl="1" eaLnBrk="1" hangingPunct="1">
              <a:buFont typeface="Arial" pitchFamily="34" charset="0"/>
              <a:buChar char="•"/>
            </a:pPr>
            <a:r>
              <a:rPr lang="ru-RU" b="1" dirty="0">
                <a:solidFill>
                  <a:srgbClr val="3F894D"/>
                </a:solidFill>
                <a:latin typeface="+mj-lt"/>
              </a:rPr>
              <a:t>по сбору и транспортированию ТКО.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717752" y="169781"/>
            <a:ext cx="712476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b="1" dirty="0">
                <a:solidFill>
                  <a:srgbClr val="3F894D"/>
                </a:solidFill>
                <a:latin typeface="Bookman Old Style" pitchFamily="18" charset="0"/>
                <a:ea typeface="+mj-ea"/>
                <a:cs typeface="+mj-cs"/>
              </a:rPr>
              <a:t>ФГБУ  «АКАДЕМИЯ КОМФОРТА»</a:t>
            </a:r>
          </a:p>
        </p:txBody>
      </p:sp>
    </p:spTree>
    <p:extLst>
      <p:ext uri="{BB962C8B-B14F-4D97-AF65-F5344CB8AC3E}">
        <p14:creationId xmlns:p14="http://schemas.microsoft.com/office/powerpoint/2010/main" val="6429371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037" y="5491391"/>
            <a:ext cx="1728192" cy="1292809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2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9228" y="4576895"/>
            <a:ext cx="1468129" cy="1163179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Line 6"/>
          <p:cNvSpPr>
            <a:spLocks noChangeShapeType="1"/>
          </p:cNvSpPr>
          <p:nvPr/>
        </p:nvSpPr>
        <p:spPr bwMode="auto">
          <a:xfrm rot="5400000">
            <a:off x="5683851" y="3397271"/>
            <a:ext cx="6561277" cy="0"/>
          </a:xfrm>
          <a:prstGeom prst="line">
            <a:avLst/>
          </a:prstGeom>
          <a:noFill/>
          <a:ln w="60325">
            <a:solidFill>
              <a:srgbClr val="FFD65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" name="Line 7"/>
          <p:cNvSpPr>
            <a:spLocks noChangeShapeType="1"/>
          </p:cNvSpPr>
          <p:nvPr/>
        </p:nvSpPr>
        <p:spPr bwMode="auto">
          <a:xfrm rot="5400000">
            <a:off x="5594900" y="3392998"/>
            <a:ext cx="6552730" cy="0"/>
          </a:xfrm>
          <a:prstGeom prst="line">
            <a:avLst/>
          </a:prstGeom>
          <a:noFill/>
          <a:ln w="34925">
            <a:solidFill>
              <a:srgbClr val="FFD65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-2328" y="0"/>
            <a:ext cx="216024" cy="6858000"/>
          </a:xfrm>
          <a:prstGeom prst="rect">
            <a:avLst/>
          </a:prstGeom>
          <a:solidFill>
            <a:srgbClr val="FFD6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6600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13696" y="836712"/>
            <a:ext cx="8822800" cy="360040"/>
          </a:xfrm>
          <a:prstGeom prst="rect">
            <a:avLst/>
          </a:prstGeom>
          <a:solidFill>
            <a:srgbClr val="3F894D"/>
          </a:solidFill>
          <a:ln>
            <a:noFill/>
          </a:ln>
        </p:spPr>
        <p:txBody>
          <a:bodyPr wrap="none" anchor="ctr"/>
          <a:lstStyle/>
          <a:p>
            <a:r>
              <a:rPr lang="ru-RU" dirty="0">
                <a:solidFill>
                  <a:srgbClr val="339933"/>
                </a:solidFill>
              </a:rPr>
              <a:t> </a:t>
            </a:r>
          </a:p>
        </p:txBody>
      </p:sp>
      <p:pic>
        <p:nvPicPr>
          <p:cNvPr id="28" name="Рисунок 27" descr="\\10.0.1.4\кисс\от Плюсниной\ЛОГОТИП ФГБУ курсив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4315" y="19569"/>
            <a:ext cx="1012141" cy="817143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TextBox 14"/>
          <p:cNvSpPr txBox="1"/>
          <p:nvPr/>
        </p:nvSpPr>
        <p:spPr>
          <a:xfrm>
            <a:off x="1763689" y="723779"/>
            <a:ext cx="626469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dirty="0">
                <a:solidFill>
                  <a:schemeClr val="bg1"/>
                </a:solidFill>
                <a:latin typeface="Monotype Corsiva" pitchFamily="66" charset="0"/>
              </a:rPr>
              <a:t>наш профессионализм – ваше доверие</a:t>
            </a: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3646691"/>
              </p:ext>
            </p:extLst>
          </p:nvPr>
        </p:nvGraphicFramePr>
        <p:xfrm>
          <a:off x="2851983" y="2354283"/>
          <a:ext cx="5904655" cy="430762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4151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8438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5366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2508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86932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№ п/п</a:t>
                      </a:r>
                    </a:p>
                  </a:txBody>
                  <a:tcPr marL="7594" marR="7594" marT="75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Наименование работ</a:t>
                      </a:r>
                    </a:p>
                  </a:txBody>
                  <a:tcPr marL="7594" marR="7594" marT="75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Ед. изм.</a:t>
                      </a:r>
                    </a:p>
                  </a:txBody>
                  <a:tcPr marL="7594" marR="7594" marT="75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ИТОГО ФГУП "ЖКУ ННЦ"</a:t>
                      </a:r>
                    </a:p>
                  </a:txBody>
                  <a:tcPr marL="7594" marR="7594" marT="75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3087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b="1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7594" marR="7594" marT="75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="1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Паспорт готовности с зиме </a:t>
                      </a:r>
                    </a:p>
                  </a:txBody>
                  <a:tcPr marL="7594" marR="7594" marT="759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объект</a:t>
                      </a:r>
                    </a:p>
                  </a:txBody>
                  <a:tcPr marL="7594" marR="7594" marT="759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405</a:t>
                      </a:r>
                    </a:p>
                  </a:txBody>
                  <a:tcPr marL="7594" marR="7594" marT="759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09949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7594" marR="7594" marT="75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0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Работы по промывке и гидравлическим</a:t>
                      </a:r>
                      <a:r>
                        <a:rPr lang="ru-RU" sz="1000" b="1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испытаниям систем отопления</a:t>
                      </a:r>
                      <a:endParaRPr lang="ru-RU" sz="10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594" marR="7594" marT="759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объект</a:t>
                      </a:r>
                    </a:p>
                  </a:txBody>
                  <a:tcPr marL="7594" marR="7594" marT="759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405</a:t>
                      </a:r>
                    </a:p>
                  </a:txBody>
                  <a:tcPr marL="7594" marR="7594" marT="759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13087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7594" marR="7594" marT="75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="1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Проведена очередная поверка ОПУ тепла и ХГВС</a:t>
                      </a:r>
                    </a:p>
                  </a:txBody>
                  <a:tcPr marL="7594" marR="7594" marT="759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объект</a:t>
                      </a:r>
                    </a:p>
                  </a:txBody>
                  <a:tcPr marL="7594" marR="7594" marT="759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/>
                        <a:t>197</a:t>
                      </a:r>
                    </a:p>
                  </a:txBody>
                  <a:tcPr marL="7594" marR="7594" marT="759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13087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7594" marR="7594" marT="75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0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Проведение</a:t>
                      </a:r>
                      <a:r>
                        <a:rPr lang="ru-RU" sz="1000" b="1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b="1" u="none" strike="noStrike" kern="1200" baseline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электроизмерений</a:t>
                      </a:r>
                      <a:r>
                        <a:rPr lang="ru-RU" sz="1000" b="1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и испытаний</a:t>
                      </a:r>
                      <a:endParaRPr lang="ru-RU" sz="10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594" marR="7594" marT="759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объект</a:t>
                      </a:r>
                    </a:p>
                  </a:txBody>
                  <a:tcPr marL="7594" marR="7594" marT="759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52</a:t>
                      </a:r>
                    </a:p>
                  </a:txBody>
                  <a:tcPr marL="7594" marR="7594" marT="759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13087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7594" marR="7594" marT="75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0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Изоляция трубопровода</a:t>
                      </a:r>
                    </a:p>
                  </a:txBody>
                  <a:tcPr marL="7594" marR="7594" marT="759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b="1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п.м</a:t>
                      </a:r>
                      <a:r>
                        <a:rPr lang="ru-RU" sz="10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7594" marR="7594" marT="759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516</a:t>
                      </a:r>
                    </a:p>
                  </a:txBody>
                  <a:tcPr marL="7594" marR="7594" marT="759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213087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7594" marR="7594" marT="75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0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Герметизация вводов трубопроводов</a:t>
                      </a:r>
                    </a:p>
                  </a:txBody>
                  <a:tcPr marL="7594" marR="7594" marT="759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объект</a:t>
                      </a:r>
                    </a:p>
                  </a:txBody>
                  <a:tcPr marL="7594" marR="7594" marT="759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7594" marR="7594" marT="759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213087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7594" marR="7594" marT="75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0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Ремонт межпанельных швов (в рамках содержания)</a:t>
                      </a:r>
                    </a:p>
                  </a:txBody>
                  <a:tcPr marL="7594" marR="7594" marT="759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b="1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п.м</a:t>
                      </a:r>
                      <a:r>
                        <a:rPr lang="ru-RU" sz="10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7594" marR="7594" marT="759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297,5</a:t>
                      </a:r>
                    </a:p>
                  </a:txBody>
                  <a:tcPr marL="7594" marR="7594" marT="759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21308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8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85" marR="7885" marT="78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u="none" strike="noStrike" dirty="0">
                          <a:effectLst/>
                        </a:rPr>
                        <a:t>Замена канализационных труб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885" marR="7885" marT="78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u="none" strike="noStrike" dirty="0" err="1">
                          <a:effectLst/>
                        </a:rPr>
                        <a:t>п.м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85" marR="7885" marT="78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411</a:t>
                      </a:r>
                    </a:p>
                  </a:txBody>
                  <a:tcPr marL="7885" marR="7885" marT="78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  <a:tr h="21308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9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85" marR="7885" marT="78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u="none" strike="noStrike" dirty="0">
                          <a:effectLst/>
                        </a:rPr>
                        <a:t>Ремонт водосточных систем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885" marR="7885" marT="78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u="none" strike="noStrike" dirty="0" err="1">
                          <a:effectLst/>
                        </a:rPr>
                        <a:t>шт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85" marR="7885" marT="78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</a:t>
                      </a:r>
                    </a:p>
                  </a:txBody>
                  <a:tcPr marL="7885" marR="7885" marT="78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1308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7885" marR="7885" marT="78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Смена замков, </a:t>
                      </a:r>
                      <a:r>
                        <a:rPr lang="ru-RU" sz="1000" b="1" u="none" strike="noStrike" dirty="0">
                          <a:effectLst/>
                        </a:rPr>
                        <a:t>проушин, ручек, скоб,</a:t>
                      </a:r>
                      <a:r>
                        <a:rPr lang="ru-RU" sz="1000" b="1" u="none" strike="noStrike" baseline="0" dirty="0">
                          <a:effectLst/>
                        </a:rPr>
                        <a:t> </a:t>
                      </a:r>
                      <a:r>
                        <a:rPr lang="ru-RU" sz="1000" b="1" u="none" strike="noStrike" dirty="0">
                          <a:effectLst/>
                        </a:rPr>
                        <a:t>дверных пружин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885" marR="7885" marT="78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шт.</a:t>
                      </a:r>
                    </a:p>
                  </a:txBody>
                  <a:tcPr marL="7594" marR="7594" marT="759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314</a:t>
                      </a:r>
                    </a:p>
                  </a:txBody>
                  <a:tcPr marL="7594" marR="7594" marT="759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13087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7594" marR="7594" marT="75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Завоз песка, соли</a:t>
                      </a:r>
                    </a:p>
                  </a:txBody>
                  <a:tcPr marL="7885" marR="7885" marT="78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</a:t>
                      </a:r>
                    </a:p>
                  </a:txBody>
                  <a:tcPr marL="7885" marR="7885" marT="78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200/3</a:t>
                      </a:r>
                    </a:p>
                  </a:txBody>
                  <a:tcPr marL="7885" marR="7885" marT="78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13087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7594" marR="7594" marT="75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u="none" strike="noStrike" dirty="0">
                          <a:effectLst/>
                        </a:rPr>
                        <a:t>Установка манометров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885" marR="7885" marT="78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комплект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85" marR="7885" marT="78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3039</a:t>
                      </a:r>
                    </a:p>
                  </a:txBody>
                  <a:tcPr marL="7885" marR="7885" marT="78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0455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7594" marR="7594" marT="75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Электромонтажные</a:t>
                      </a:r>
                      <a:r>
                        <a:rPr lang="ru-RU" sz="1000" b="1" i="0" u="none" strike="noStrike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работы (проводка/ осветительные приборы)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885" marR="7885" marT="78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 err="1">
                          <a:effectLst/>
                        </a:rPr>
                        <a:t>м.п</a:t>
                      </a:r>
                      <a:r>
                        <a:rPr lang="ru-RU" sz="1000" b="1" u="none" strike="noStrike" dirty="0">
                          <a:effectLst/>
                        </a:rPr>
                        <a:t>./шт.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85" marR="7885" marT="78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957/220</a:t>
                      </a:r>
                    </a:p>
                  </a:txBody>
                  <a:tcPr marL="7885" marR="7885" marT="78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13087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b="1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7594" marR="7594" marT="75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="1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Текущий ремонт крыш (в рамках содержания)</a:t>
                      </a:r>
                    </a:p>
                  </a:txBody>
                  <a:tcPr marL="7594" marR="7594" marT="759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м2</a:t>
                      </a:r>
                    </a:p>
                  </a:txBody>
                  <a:tcPr marL="7594" marR="7594" marT="759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291</a:t>
                      </a:r>
                    </a:p>
                  </a:txBody>
                  <a:tcPr marL="7594" marR="7594" marT="759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304275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7594" marR="7594" marT="75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="1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Балконные плиты, строительные козырьки, козырьки входов в подъезды</a:t>
                      </a:r>
                    </a:p>
                  </a:txBody>
                  <a:tcPr marL="7594" marR="7594" marT="759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шт.</a:t>
                      </a:r>
                    </a:p>
                  </a:txBody>
                  <a:tcPr marL="7594" marR="7594" marT="759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/>
                        <a:t>19</a:t>
                      </a:r>
                    </a:p>
                  </a:txBody>
                  <a:tcPr marL="7594" marR="7594" marT="759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13087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7594" marR="7594" marT="75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0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Замена  запорной арматуры систем отопления</a:t>
                      </a:r>
                      <a:r>
                        <a:rPr lang="ru-RU" sz="1000" b="1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и ХГВС</a:t>
                      </a:r>
                      <a:endParaRPr lang="ru-RU" sz="10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594" marR="7594" marT="759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шт.</a:t>
                      </a:r>
                    </a:p>
                  </a:txBody>
                  <a:tcPr marL="7594" marR="7594" marT="759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1264</a:t>
                      </a:r>
                    </a:p>
                  </a:txBody>
                  <a:tcPr marL="7594" marR="7594" marT="759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213087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</a:p>
                  </a:txBody>
                  <a:tcPr marL="7594" marR="7594" marT="75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="1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Замена трубопроводов отопления и ХГВС</a:t>
                      </a:r>
                    </a:p>
                  </a:txBody>
                  <a:tcPr marL="7594" marR="7594" marT="759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п. м.</a:t>
                      </a:r>
                    </a:p>
                  </a:txBody>
                  <a:tcPr marL="7594" marR="7594" marT="759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/>
                        <a:t>358</a:t>
                      </a:r>
                    </a:p>
                  </a:txBody>
                  <a:tcPr marL="7594" marR="7594" marT="759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</a:tbl>
          </a:graphicData>
        </a:graphic>
      </p:graphicFrame>
      <p:sp>
        <p:nvSpPr>
          <p:cNvPr id="19" name="Прямоугольник 18"/>
          <p:cNvSpPr/>
          <p:nvPr/>
        </p:nvSpPr>
        <p:spPr>
          <a:xfrm>
            <a:off x="2166699" y="1327879"/>
            <a:ext cx="664140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3F894D"/>
                </a:solidFill>
                <a:latin typeface="Arial" pitchFamily="34" charset="0"/>
                <a:cs typeface="Arial" pitchFamily="34" charset="0"/>
              </a:rPr>
              <a:t>Работы проводимые на МКД в рамках содержания, находящихся в управлении к отопительному сезону 2022-2023 год.</a:t>
            </a:r>
          </a:p>
        </p:txBody>
      </p:sp>
      <p:pic>
        <p:nvPicPr>
          <p:cNvPr id="21" name="Picture 2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057" y="1551230"/>
            <a:ext cx="1660539" cy="1250688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 descr="http://95.131.11.238/images/%D0%B3%D1%80%D0%B0%D1%84%D0%B8%D0%BA_%D0%B8%D1%81%D0%BF%D1%8B%D1%82%D0%B0%D0%BD%D0%B8%D0%B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983" y="3284984"/>
            <a:ext cx="2106300" cy="140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489" y="2410177"/>
            <a:ext cx="1838869" cy="1224136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759605" y="188640"/>
            <a:ext cx="712476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b="1" dirty="0">
                <a:solidFill>
                  <a:srgbClr val="3F894D"/>
                </a:solidFill>
                <a:latin typeface="Bookman Old Style" pitchFamily="18" charset="0"/>
                <a:ea typeface="+mj-ea"/>
                <a:cs typeface="+mj-cs"/>
              </a:rPr>
              <a:t>ФГБУ  «АКАДЕМИЯ КОМФОРТА»</a:t>
            </a:r>
          </a:p>
        </p:txBody>
      </p:sp>
    </p:spTree>
    <p:extLst>
      <p:ext uri="{BB962C8B-B14F-4D97-AF65-F5344CB8AC3E}">
        <p14:creationId xmlns:p14="http://schemas.microsoft.com/office/powerpoint/2010/main" val="37906573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Line 6"/>
          <p:cNvSpPr>
            <a:spLocks noChangeShapeType="1"/>
          </p:cNvSpPr>
          <p:nvPr/>
        </p:nvSpPr>
        <p:spPr bwMode="auto">
          <a:xfrm rot="5400000">
            <a:off x="5683851" y="3397271"/>
            <a:ext cx="6561277" cy="0"/>
          </a:xfrm>
          <a:prstGeom prst="line">
            <a:avLst/>
          </a:prstGeom>
          <a:noFill/>
          <a:ln w="60325">
            <a:solidFill>
              <a:srgbClr val="FFD65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" name="Line 7"/>
          <p:cNvSpPr>
            <a:spLocks noChangeShapeType="1"/>
          </p:cNvSpPr>
          <p:nvPr/>
        </p:nvSpPr>
        <p:spPr bwMode="auto">
          <a:xfrm rot="5400000">
            <a:off x="5594900" y="3392998"/>
            <a:ext cx="6552730" cy="0"/>
          </a:xfrm>
          <a:prstGeom prst="line">
            <a:avLst/>
          </a:prstGeom>
          <a:noFill/>
          <a:ln w="34925">
            <a:solidFill>
              <a:srgbClr val="FFD65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-2328" y="0"/>
            <a:ext cx="216024" cy="6858000"/>
          </a:xfrm>
          <a:prstGeom prst="rect">
            <a:avLst/>
          </a:prstGeom>
          <a:solidFill>
            <a:srgbClr val="FFD6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6600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13696" y="836712"/>
            <a:ext cx="8822800" cy="360040"/>
          </a:xfrm>
          <a:prstGeom prst="rect">
            <a:avLst/>
          </a:prstGeom>
          <a:solidFill>
            <a:srgbClr val="3F894D"/>
          </a:solidFill>
          <a:ln>
            <a:noFill/>
          </a:ln>
        </p:spPr>
        <p:txBody>
          <a:bodyPr wrap="none" anchor="ctr"/>
          <a:lstStyle/>
          <a:p>
            <a:r>
              <a:rPr lang="ru-RU" dirty="0">
                <a:solidFill>
                  <a:srgbClr val="339933"/>
                </a:solidFill>
              </a:rPr>
              <a:t> </a:t>
            </a:r>
          </a:p>
        </p:txBody>
      </p:sp>
      <p:pic>
        <p:nvPicPr>
          <p:cNvPr id="28" name="Рисунок 27" descr="\\10.0.1.4\кисс\от Плюсниной\ЛОГОТИП ФГБУ курсив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4315" y="19569"/>
            <a:ext cx="1012141" cy="817143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TextBox 14"/>
          <p:cNvSpPr txBox="1"/>
          <p:nvPr/>
        </p:nvSpPr>
        <p:spPr>
          <a:xfrm>
            <a:off x="1763689" y="723779"/>
            <a:ext cx="626469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dirty="0">
                <a:solidFill>
                  <a:schemeClr val="bg1"/>
                </a:solidFill>
                <a:latin typeface="Monotype Corsiva" pitchFamily="66" charset="0"/>
              </a:rPr>
              <a:t>наш профессионализм – ваше доверие</a:t>
            </a:r>
          </a:p>
        </p:txBody>
      </p:sp>
      <p:graphicFrame>
        <p:nvGraphicFramePr>
          <p:cNvPr id="16" name="Диаграмма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50348933"/>
              </p:ext>
            </p:extLst>
          </p:nvPr>
        </p:nvGraphicFramePr>
        <p:xfrm>
          <a:off x="705796" y="1302944"/>
          <a:ext cx="3764632" cy="28803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Text Box 18"/>
          <p:cNvSpPr txBox="1">
            <a:spLocks noChangeArrowheads="1"/>
          </p:cNvSpPr>
          <p:nvPr/>
        </p:nvSpPr>
        <p:spPr bwMode="auto">
          <a:xfrm>
            <a:off x="396652" y="5832317"/>
            <a:ext cx="482453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ru-RU" sz="1200" b="1" dirty="0">
                <a:solidFill>
                  <a:srgbClr val="3F894D"/>
                </a:solidFill>
                <a:latin typeface="Times New Roman" pitchFamily="18" charset="0"/>
              </a:rPr>
              <a:t>Ремонт за средства собственников со статей «неотложный ремонт», «аренда», «текущий ремонт» и  другие статьи.                                                   2019- 2022 годы – факт (в тыс. рублях).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4760046" y="1216301"/>
            <a:ext cx="42775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rgbClr val="1E6A18"/>
                </a:solidFill>
                <a:latin typeface="Times New Roman" pitchFamily="18" charset="0"/>
              </a:rPr>
              <a:t>В 2022 году произведено дополнительных работ по ремонтам общедомового имущества за счет собственных средств собственников на сумму </a:t>
            </a:r>
          </a:p>
          <a:p>
            <a:pPr algn="ctr"/>
            <a:r>
              <a:rPr lang="ru-RU" sz="1200" b="1" dirty="0">
                <a:solidFill>
                  <a:srgbClr val="1E6A18"/>
                </a:solidFill>
                <a:latin typeface="Times New Roman" pitchFamily="18" charset="0"/>
              </a:rPr>
              <a:t>42 434, 339 тыс. рублей.</a:t>
            </a:r>
          </a:p>
        </p:txBody>
      </p:sp>
      <p:graphicFrame>
        <p:nvGraphicFramePr>
          <p:cNvPr id="20" name="Диаграмма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88704412"/>
              </p:ext>
            </p:extLst>
          </p:nvPr>
        </p:nvGraphicFramePr>
        <p:xfrm>
          <a:off x="584157" y="3451383"/>
          <a:ext cx="4449526" cy="22818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3074" name="Picture 2" descr="D:\шатурская, 9 отмостка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5788" y="2109261"/>
            <a:ext cx="1219434" cy="1625912"/>
          </a:xfrm>
          <a:prstGeom prst="rect">
            <a:avLst/>
          </a:prstGeom>
          <a:noFill/>
          <a:ln w="25400">
            <a:solidFill>
              <a:srgbClr val="D69C0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:\Полевая 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712" y="4824539"/>
            <a:ext cx="1383618" cy="1844824"/>
          </a:xfrm>
          <a:prstGeom prst="rect">
            <a:avLst/>
          </a:prstGeom>
          <a:noFill/>
          <a:ln w="25400">
            <a:solidFill>
              <a:srgbClr val="D69C0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D:\Морской проспект, 2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4781311"/>
            <a:ext cx="1401950" cy="1869267"/>
          </a:xfrm>
          <a:prstGeom prst="rect">
            <a:avLst/>
          </a:prstGeom>
          <a:noFill/>
          <a:ln w="25400">
            <a:solidFill>
              <a:srgbClr val="D69C0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Z:\АНЯ\photo_5256136923821489806_y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6315" y="2148026"/>
            <a:ext cx="1952681" cy="1548382"/>
          </a:xfrm>
          <a:prstGeom prst="rect">
            <a:avLst/>
          </a:prstGeom>
          <a:noFill/>
          <a:ln w="25400">
            <a:solidFill>
              <a:srgbClr val="D69C0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Z:\АНЯ\photo_5274067733677455726_y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8436" y="3573016"/>
            <a:ext cx="2688298" cy="1512168"/>
          </a:xfrm>
          <a:prstGeom prst="rect">
            <a:avLst/>
          </a:prstGeom>
          <a:noFill/>
          <a:ln w="25400">
            <a:solidFill>
              <a:srgbClr val="D69C0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909175" y="188640"/>
            <a:ext cx="712476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b="1" dirty="0">
                <a:solidFill>
                  <a:srgbClr val="3F894D"/>
                </a:solidFill>
                <a:latin typeface="Bookman Old Style" pitchFamily="18" charset="0"/>
                <a:ea typeface="+mj-ea"/>
                <a:cs typeface="+mj-cs"/>
              </a:rPr>
              <a:t>ФГБУ  «АКАДЕМИЯ КОМФОРТА»</a:t>
            </a:r>
          </a:p>
        </p:txBody>
      </p:sp>
    </p:spTree>
    <p:extLst>
      <p:ext uri="{BB962C8B-B14F-4D97-AF65-F5344CB8AC3E}">
        <p14:creationId xmlns:p14="http://schemas.microsoft.com/office/powerpoint/2010/main" val="37468168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Line 6"/>
          <p:cNvSpPr>
            <a:spLocks noChangeShapeType="1"/>
          </p:cNvSpPr>
          <p:nvPr/>
        </p:nvSpPr>
        <p:spPr bwMode="auto">
          <a:xfrm rot="5400000">
            <a:off x="5683851" y="3397271"/>
            <a:ext cx="6561277" cy="0"/>
          </a:xfrm>
          <a:prstGeom prst="line">
            <a:avLst/>
          </a:prstGeom>
          <a:noFill/>
          <a:ln w="60325">
            <a:solidFill>
              <a:srgbClr val="FFD65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" name="Line 7"/>
          <p:cNvSpPr>
            <a:spLocks noChangeShapeType="1"/>
          </p:cNvSpPr>
          <p:nvPr/>
        </p:nvSpPr>
        <p:spPr bwMode="auto">
          <a:xfrm rot="5400000">
            <a:off x="5594900" y="3392998"/>
            <a:ext cx="6552730" cy="0"/>
          </a:xfrm>
          <a:prstGeom prst="line">
            <a:avLst/>
          </a:prstGeom>
          <a:noFill/>
          <a:ln w="34925">
            <a:solidFill>
              <a:srgbClr val="FFD65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-2328" y="0"/>
            <a:ext cx="216024" cy="6858000"/>
          </a:xfrm>
          <a:prstGeom prst="rect">
            <a:avLst/>
          </a:prstGeom>
          <a:solidFill>
            <a:srgbClr val="FFD6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6600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13696" y="836712"/>
            <a:ext cx="8822800" cy="360040"/>
          </a:xfrm>
          <a:prstGeom prst="rect">
            <a:avLst/>
          </a:prstGeom>
          <a:solidFill>
            <a:srgbClr val="3F894D"/>
          </a:solidFill>
          <a:ln>
            <a:noFill/>
          </a:ln>
        </p:spPr>
        <p:txBody>
          <a:bodyPr wrap="none" anchor="ctr"/>
          <a:lstStyle/>
          <a:p>
            <a:r>
              <a:rPr lang="ru-RU" dirty="0">
                <a:solidFill>
                  <a:srgbClr val="339933"/>
                </a:solidFill>
              </a:rPr>
              <a:t> </a:t>
            </a:r>
          </a:p>
        </p:txBody>
      </p:sp>
      <p:pic>
        <p:nvPicPr>
          <p:cNvPr id="28" name="Рисунок 27" descr="\\10.0.1.4\кисс\от Плюсниной\ЛОГОТИП ФГБУ курсив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4315" y="19569"/>
            <a:ext cx="1012141" cy="817143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TextBox 14"/>
          <p:cNvSpPr txBox="1"/>
          <p:nvPr/>
        </p:nvSpPr>
        <p:spPr>
          <a:xfrm>
            <a:off x="1763689" y="723779"/>
            <a:ext cx="626469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dirty="0">
                <a:solidFill>
                  <a:schemeClr val="bg1"/>
                </a:solidFill>
                <a:latin typeface="Monotype Corsiva" pitchFamily="66" charset="0"/>
              </a:rPr>
              <a:t>наш профессионализм – ваше доверие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336497" y="1180845"/>
            <a:ext cx="846276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6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2022 году проведено  работ по текущему ремонту общедомового имущества за счет собственных средств собственников  со статей «неотложный ремонт», «аренда», «текущий ремонт» и  других статей </a:t>
            </a:r>
          </a:p>
          <a:p>
            <a:pPr algn="r"/>
            <a:r>
              <a:rPr lang="ru-RU" sz="16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 сумму 42 434 тыс. рублей</a:t>
            </a:r>
            <a:r>
              <a:rPr lang="ru-RU" sz="16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u-RU" sz="1600" b="1" dirty="0">
                <a:solidFill>
                  <a:srgbClr val="1E6A1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1600" b="1" u="sng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том числе:</a:t>
            </a:r>
          </a:p>
          <a:p>
            <a:pPr algn="r"/>
            <a:r>
              <a:rPr lang="ru-RU" sz="1600" b="1" dirty="0">
                <a:solidFill>
                  <a:srgbClr val="3F894D"/>
                </a:solidFill>
                <a:latin typeface="Arial" pitchFamily="34" charset="0"/>
                <a:cs typeface="Arial" pitchFamily="34" charset="0"/>
              </a:rPr>
              <a:t>).</a:t>
            </a:r>
          </a:p>
        </p:txBody>
      </p:sp>
      <p:sp>
        <p:nvSpPr>
          <p:cNvPr id="2" name="AutoShape 2" descr="blob:https://web.whatsapp.com/4e845c1d-c702-451d-b9cd-766aacb4867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1029452"/>
              </p:ext>
            </p:extLst>
          </p:nvPr>
        </p:nvGraphicFramePr>
        <p:xfrm>
          <a:off x="3347862" y="2220636"/>
          <a:ext cx="5475314" cy="453171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320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36701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4378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0519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2727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51435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№ п/п</a:t>
                      </a:r>
                    </a:p>
                  </a:txBody>
                  <a:tcPr marL="7594" marR="7594" marT="75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Наименование работ</a:t>
                      </a:r>
                    </a:p>
                  </a:txBody>
                  <a:tcPr marL="7594" marR="7594" marT="75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Ед. изм.</a:t>
                      </a:r>
                    </a:p>
                  </a:txBody>
                  <a:tcPr marL="7594" marR="7594" marT="75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Итого</a:t>
                      </a:r>
                    </a:p>
                  </a:txBody>
                  <a:tcPr marL="7594" marR="7594" marT="75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Стоимость, 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ru-RU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тыс. </a:t>
                      </a:r>
                      <a:r>
                        <a:rPr lang="ru-RU" sz="1200" b="1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руб</a:t>
                      </a:r>
                      <a:endParaRPr lang="ru-RU" sz="12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594" marR="7594" marT="75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9461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b="1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7594" marR="7594" marT="75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="1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Балконные плиты, строит. козырьки, козырьки входов в подъезды</a:t>
                      </a:r>
                    </a:p>
                  </a:txBody>
                  <a:tcPr marL="7594" marR="7594" marT="759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шт.</a:t>
                      </a:r>
                    </a:p>
                  </a:txBody>
                  <a:tcPr marL="7594" marR="7594" marT="759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/>
                        <a:t>58</a:t>
                      </a:r>
                    </a:p>
                  </a:txBody>
                  <a:tcPr marL="7594" marR="7594" marT="759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2 469</a:t>
                      </a:r>
                    </a:p>
                  </a:txBody>
                  <a:tcPr marL="7594" marR="7594" marT="759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99659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b="1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7594" marR="7594" marT="75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0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Установка</a:t>
                      </a:r>
                      <a:r>
                        <a:rPr lang="ru-RU" sz="1000" b="1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дверей (подъезд, подвал, люков)</a:t>
                      </a:r>
                      <a:endParaRPr lang="ru-RU" sz="10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594" marR="7594" marT="759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шт.</a:t>
                      </a:r>
                    </a:p>
                  </a:txBody>
                  <a:tcPr marL="7594" marR="7594" marT="759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84</a:t>
                      </a:r>
                    </a:p>
                  </a:txBody>
                  <a:tcPr marL="7594" marR="7594" marT="759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2 756 </a:t>
                      </a:r>
                    </a:p>
                  </a:txBody>
                  <a:tcPr marL="7594" marR="7594" marT="759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4861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7594" marR="7594" marT="75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0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Установка</a:t>
                      </a:r>
                      <a:r>
                        <a:rPr lang="ru-RU" sz="1000" b="1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окон (подъезд, подвал)</a:t>
                      </a:r>
                      <a:endParaRPr lang="ru-RU" sz="10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594" marR="7594" marT="759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шт.</a:t>
                      </a:r>
                    </a:p>
                  </a:txBody>
                  <a:tcPr marL="7594" marR="7594" marT="759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77</a:t>
                      </a:r>
                    </a:p>
                  </a:txBody>
                  <a:tcPr marL="7594" marR="7594" marT="759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/>
                        <a:t>1 039</a:t>
                      </a:r>
                    </a:p>
                  </a:txBody>
                  <a:tcPr marL="7594" marR="7594" marT="759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4861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7594" marR="7594" marT="75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="1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Ремонт  подъездов</a:t>
                      </a:r>
                    </a:p>
                  </a:txBody>
                  <a:tcPr marL="7594" marR="7594" marT="759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шт.</a:t>
                      </a:r>
                    </a:p>
                  </a:txBody>
                  <a:tcPr marL="7594" marR="7594" marT="759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/>
                        <a:t>59</a:t>
                      </a:r>
                    </a:p>
                  </a:txBody>
                  <a:tcPr marL="7594" marR="7594" marT="759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/>
                        <a:t>14 481</a:t>
                      </a:r>
                    </a:p>
                  </a:txBody>
                  <a:tcPr marL="7594" marR="7594" marT="759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4861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7594" marR="7594" marT="75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="1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Текущий ремонт крыш</a:t>
                      </a:r>
                    </a:p>
                  </a:txBody>
                  <a:tcPr marL="7594" marR="7594" marT="759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м2</a:t>
                      </a:r>
                    </a:p>
                  </a:txBody>
                  <a:tcPr marL="7594" marR="7594" marT="759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1 530</a:t>
                      </a:r>
                    </a:p>
                  </a:txBody>
                  <a:tcPr marL="7594" marR="7594" marT="759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2 308</a:t>
                      </a:r>
                    </a:p>
                  </a:txBody>
                  <a:tcPr marL="7594" marR="7594" marT="759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4861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7594" marR="7594" marT="75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0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Ремонт межпанельных швов</a:t>
                      </a:r>
                    </a:p>
                  </a:txBody>
                  <a:tcPr marL="7594" marR="7594" marT="759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b="1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п.м</a:t>
                      </a:r>
                      <a:r>
                        <a:rPr lang="ru-RU" sz="10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7594" marR="7594" marT="759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6 173</a:t>
                      </a:r>
                    </a:p>
                  </a:txBody>
                  <a:tcPr marL="7594" marR="7594" marT="759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5 366</a:t>
                      </a:r>
                    </a:p>
                  </a:txBody>
                  <a:tcPr marL="7594" marR="7594" marT="759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4861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7594" marR="7594" marT="75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Ремонт отмостки, фасадов, крылец</a:t>
                      </a:r>
                    </a:p>
                  </a:txBody>
                  <a:tcPr marL="7594" marR="7594" marT="759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кв.м</a:t>
                      </a:r>
                      <a:r>
                        <a:rPr lang="ru-RU" sz="10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./</a:t>
                      </a:r>
                      <a:r>
                        <a:rPr lang="ru-RU" sz="1000" b="1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шт</a:t>
                      </a:r>
                      <a:endParaRPr lang="ru-RU" sz="10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594" marR="7594" marT="759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594" marR="7594" marT="759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5 515</a:t>
                      </a:r>
                    </a:p>
                  </a:txBody>
                  <a:tcPr marL="7594" marR="7594" marT="759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8578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8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85" marR="7885" marT="78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Инженерные системы (отопление, ХВС, ГВС, канализация, электрика</a:t>
                      </a:r>
                    </a:p>
                  </a:txBody>
                  <a:tcPr marL="7594" marR="7594" marT="759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м.п</a:t>
                      </a:r>
                      <a:r>
                        <a:rPr lang="ru-RU" sz="10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./</a:t>
                      </a:r>
                      <a:r>
                        <a:rPr lang="ru-RU" sz="1000" b="1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шт</a:t>
                      </a:r>
                      <a:endParaRPr lang="ru-RU" sz="10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594" marR="7594" marT="759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256/180</a:t>
                      </a:r>
                    </a:p>
                  </a:txBody>
                  <a:tcPr marL="7594" marR="7594" marT="759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1 631</a:t>
                      </a:r>
                    </a:p>
                  </a:txBody>
                  <a:tcPr marL="7594" marR="7594" marT="759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500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9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85" marR="7885" marT="78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Благоустройство (снос деревьев, малые формы, мелкий ремонт покрытий)</a:t>
                      </a:r>
                    </a:p>
                  </a:txBody>
                  <a:tcPr marL="7885" marR="7885" marT="78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МКД</a:t>
                      </a:r>
                    </a:p>
                  </a:txBody>
                  <a:tcPr marL="7885" marR="7885" marT="78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32</a:t>
                      </a:r>
                    </a:p>
                  </a:txBody>
                  <a:tcPr marL="7885" marR="7885" marT="78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2 471</a:t>
                      </a:r>
                    </a:p>
                  </a:txBody>
                  <a:tcPr marL="7885" marR="7885" marT="78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4861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7885" marR="7885" marT="78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ОПУ</a:t>
                      </a:r>
                    </a:p>
                  </a:txBody>
                  <a:tcPr marL="7885" marR="7885" marT="78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шт.</a:t>
                      </a:r>
                    </a:p>
                  </a:txBody>
                  <a:tcPr marL="7885" marR="7885" marT="78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7885" marR="7885" marT="78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770</a:t>
                      </a:r>
                    </a:p>
                  </a:txBody>
                  <a:tcPr marL="7885" marR="7885" marT="78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4861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7885" marR="7885" marT="78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Электромонтажные работы</a:t>
                      </a:r>
                    </a:p>
                  </a:txBody>
                  <a:tcPr marL="7885" marR="7885" marT="78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МКД</a:t>
                      </a:r>
                    </a:p>
                  </a:txBody>
                  <a:tcPr marL="7885" marR="7885" marT="78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7885" marR="7885" marT="78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733</a:t>
                      </a:r>
                    </a:p>
                  </a:txBody>
                  <a:tcPr marL="7885" marR="7885" marT="78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4053679254"/>
                  </a:ext>
                </a:extLst>
              </a:tr>
              <a:tr h="24861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7885" marR="7885" marT="78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Герметизация вводов трубопроводов</a:t>
                      </a:r>
                    </a:p>
                  </a:txBody>
                  <a:tcPr marL="7885" marR="7885" marT="78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шт</a:t>
                      </a:r>
                      <a:endParaRPr lang="ru-RU" sz="10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885" marR="7885" marT="78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7885" marR="7885" marT="78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162</a:t>
                      </a:r>
                    </a:p>
                  </a:txBody>
                  <a:tcPr marL="7885" marR="7885" marT="78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4861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7885" marR="7885" marT="78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u="none" strike="noStrike" dirty="0">
                          <a:effectLst/>
                        </a:rPr>
                        <a:t>Контроль доступа (видеокамеры, шлагбаумы)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885" marR="7885" marT="78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u="none" strike="noStrike" dirty="0">
                          <a:effectLst/>
                        </a:rPr>
                        <a:t>МКД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85" marR="7885" marT="78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7885" marR="7885" marT="78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477</a:t>
                      </a:r>
                    </a:p>
                  </a:txBody>
                  <a:tcPr marL="7594" marR="7594" marT="759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4861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7885" marR="7885" marT="78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Прочее</a:t>
                      </a:r>
                    </a:p>
                  </a:txBody>
                  <a:tcPr marL="7885" marR="7885" marT="78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85" marR="7885" marT="78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85" marR="7885" marT="78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1 858</a:t>
                      </a:r>
                    </a:p>
                  </a:txBody>
                  <a:tcPr marL="7594" marR="7594" marT="759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</a:tbl>
          </a:graphicData>
        </a:graphic>
      </p:graphicFrame>
      <p:pic>
        <p:nvPicPr>
          <p:cNvPr id="6148" name="Picture 4" descr="D:\цветной 25 (7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807" y="1759800"/>
            <a:ext cx="1380193" cy="1840257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D:\Ученых 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775854"/>
            <a:ext cx="1368152" cy="1824203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D:\подъезд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521548"/>
            <a:ext cx="1380193" cy="1840258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D:\цветной 25 (4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3417" y="3521548"/>
            <a:ext cx="1368152" cy="2432269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Z:\АНЯ\фото\photo_5274067733677455727_y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444" y="5234139"/>
            <a:ext cx="2716033" cy="1527769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759605" y="188640"/>
            <a:ext cx="712476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b="1" dirty="0">
                <a:solidFill>
                  <a:srgbClr val="3F894D"/>
                </a:solidFill>
                <a:latin typeface="Bookman Old Style" pitchFamily="18" charset="0"/>
                <a:ea typeface="+mj-ea"/>
                <a:cs typeface="+mj-cs"/>
              </a:rPr>
              <a:t>ФГБУ  «АКАДЕМИЯ КОМФОРТА»</a:t>
            </a:r>
          </a:p>
        </p:txBody>
      </p:sp>
    </p:spTree>
    <p:extLst>
      <p:ext uri="{BB962C8B-B14F-4D97-AF65-F5344CB8AC3E}">
        <p14:creationId xmlns:p14="http://schemas.microsoft.com/office/powerpoint/2010/main" val="41096519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Line 6"/>
          <p:cNvSpPr>
            <a:spLocks noChangeShapeType="1"/>
          </p:cNvSpPr>
          <p:nvPr/>
        </p:nvSpPr>
        <p:spPr bwMode="auto">
          <a:xfrm rot="5400000">
            <a:off x="5683851" y="3397271"/>
            <a:ext cx="6561277" cy="0"/>
          </a:xfrm>
          <a:prstGeom prst="line">
            <a:avLst/>
          </a:prstGeom>
          <a:noFill/>
          <a:ln w="60325">
            <a:solidFill>
              <a:srgbClr val="FFD65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" name="Line 7"/>
          <p:cNvSpPr>
            <a:spLocks noChangeShapeType="1"/>
          </p:cNvSpPr>
          <p:nvPr/>
        </p:nvSpPr>
        <p:spPr bwMode="auto">
          <a:xfrm rot="5400000">
            <a:off x="5594900" y="3392998"/>
            <a:ext cx="6552730" cy="0"/>
          </a:xfrm>
          <a:prstGeom prst="line">
            <a:avLst/>
          </a:prstGeom>
          <a:noFill/>
          <a:ln w="34925">
            <a:solidFill>
              <a:srgbClr val="FFD65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-2328" y="0"/>
            <a:ext cx="216024" cy="6858000"/>
          </a:xfrm>
          <a:prstGeom prst="rect">
            <a:avLst/>
          </a:prstGeom>
          <a:solidFill>
            <a:srgbClr val="FFD6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6600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13696" y="836712"/>
            <a:ext cx="8822800" cy="360040"/>
          </a:xfrm>
          <a:prstGeom prst="rect">
            <a:avLst/>
          </a:prstGeom>
          <a:solidFill>
            <a:srgbClr val="3F894D"/>
          </a:solidFill>
          <a:ln>
            <a:noFill/>
          </a:ln>
        </p:spPr>
        <p:txBody>
          <a:bodyPr wrap="none" anchor="ctr"/>
          <a:lstStyle/>
          <a:p>
            <a:r>
              <a:rPr lang="ru-RU" dirty="0">
                <a:solidFill>
                  <a:srgbClr val="339933"/>
                </a:solidFill>
              </a:rPr>
              <a:t> </a:t>
            </a:r>
          </a:p>
        </p:txBody>
      </p:sp>
      <p:pic>
        <p:nvPicPr>
          <p:cNvPr id="28" name="Рисунок 27" descr="\\10.0.1.4\кисс\от Плюсниной\ЛОГОТИП ФГБУ курсив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4315" y="19569"/>
            <a:ext cx="1012141" cy="817143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1763689" y="723779"/>
            <a:ext cx="626469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dirty="0">
                <a:solidFill>
                  <a:schemeClr val="bg1"/>
                </a:solidFill>
                <a:latin typeface="Monotype Corsiva" pitchFamily="66" charset="0"/>
              </a:rPr>
              <a:t>наш профессионализм – ваше доверие</a:t>
            </a:r>
          </a:p>
        </p:txBody>
      </p:sp>
      <p:sp>
        <p:nvSpPr>
          <p:cNvPr id="16" name="Text Box 16"/>
          <p:cNvSpPr txBox="1">
            <a:spLocks noChangeArrowheads="1"/>
          </p:cNvSpPr>
          <p:nvPr/>
        </p:nvSpPr>
        <p:spPr bwMode="auto">
          <a:xfrm>
            <a:off x="384126" y="1199396"/>
            <a:ext cx="8433571" cy="646331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ru-RU" b="1" dirty="0">
                <a:solidFill>
                  <a:srgbClr val="FF6600"/>
                </a:solidFill>
              </a:rPr>
              <a:t>Капитальный ремонт  (со счета регионального оператора и спецсчета) в 2022 году:</a:t>
            </a:r>
            <a:endParaRPr lang="ru-RU" b="1" dirty="0">
              <a:solidFill>
                <a:srgbClr val="FF6600"/>
              </a:solidFill>
              <a:cs typeface="Calibri" pitchFamily="34" charset="0"/>
            </a:endParaRP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6680726"/>
              </p:ext>
            </p:extLst>
          </p:nvPr>
        </p:nvGraphicFramePr>
        <p:xfrm>
          <a:off x="251520" y="1849720"/>
          <a:ext cx="4273811" cy="11125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009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6371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85352">
                <a:tc>
                  <a:txBody>
                    <a:bodyPr/>
                    <a:lstStyle/>
                    <a:p>
                      <a:pPr algn="ctr"/>
                      <a:r>
                        <a:rPr lang="ru-RU" sz="13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Адрес</a:t>
                      </a:r>
                    </a:p>
                  </a:txBody>
                  <a:tcPr marL="91454" marR="91454"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894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Вид работы</a:t>
                      </a:r>
                    </a:p>
                  </a:txBody>
                  <a:tcPr marL="91454" marR="91454"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89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033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Терешковой, 8</a:t>
                      </a:r>
                    </a:p>
                  </a:txBody>
                  <a:tcPr marL="91454" marR="91454"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Крыша</a:t>
                      </a:r>
                    </a:p>
                  </a:txBody>
                  <a:tcPr marL="68590" marR="6859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033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Демакова, 9</a:t>
                      </a:r>
                    </a:p>
                  </a:txBody>
                  <a:tcPr marL="91454" marR="91454"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Крыша</a:t>
                      </a:r>
                    </a:p>
                  </a:txBody>
                  <a:tcPr marL="68590" marR="6859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7033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Арбузова, 16</a:t>
                      </a:r>
                    </a:p>
                  </a:txBody>
                  <a:tcPr marL="91454" marR="91454"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Крыша </a:t>
                      </a:r>
                    </a:p>
                  </a:txBody>
                  <a:tcPr marL="68590" marR="6859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5973580"/>
              </p:ext>
            </p:extLst>
          </p:nvPr>
        </p:nvGraphicFramePr>
        <p:xfrm>
          <a:off x="4690678" y="1849720"/>
          <a:ext cx="4149536" cy="11125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152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46801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17027">
                <a:tc>
                  <a:txBody>
                    <a:bodyPr/>
                    <a:lstStyle/>
                    <a:p>
                      <a:pPr algn="ctr"/>
                      <a:r>
                        <a:rPr lang="ru-RU" sz="13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Адрес</a:t>
                      </a:r>
                    </a:p>
                  </a:txBody>
                  <a:tcPr marL="91454" marR="91454"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894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Вид работы</a:t>
                      </a:r>
                    </a:p>
                  </a:txBody>
                  <a:tcPr marL="91454" marR="91454"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89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5813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Демакова, 5</a:t>
                      </a:r>
                    </a:p>
                  </a:txBody>
                  <a:tcPr marL="91454" marR="91454"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Система </a:t>
                      </a:r>
                      <a:r>
                        <a:rPr lang="ru-RU" sz="12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канализирования</a:t>
                      </a:r>
                      <a:endParaRPr lang="ru-RU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90" marR="6859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5813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Русская, 25</a:t>
                      </a:r>
                    </a:p>
                  </a:txBody>
                  <a:tcPr marL="91454" marR="91454"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Фасад, 2 этап</a:t>
                      </a:r>
                    </a:p>
                  </a:txBody>
                  <a:tcPr marL="68590" marR="6859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5813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Морской проспект, 9</a:t>
                      </a:r>
                    </a:p>
                  </a:txBody>
                  <a:tcPr marL="91454" marR="91454"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Система электроснабжения</a:t>
                      </a:r>
                      <a:endParaRPr lang="ru-RU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90" marR="6859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pic>
        <p:nvPicPr>
          <p:cNvPr id="1026" name="Picture 2" descr="D:\Терешковой 8 (крыша - было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26" y="3140968"/>
            <a:ext cx="1671650" cy="2228867"/>
          </a:xfrm>
          <a:prstGeom prst="rect">
            <a:avLst/>
          </a:prstGeom>
          <a:noFill/>
          <a:ln w="25400">
            <a:solidFill>
              <a:srgbClr val="D69C0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Терешковой 8 (крыша - было)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1812" y="3140968"/>
            <a:ext cx="1681514" cy="2242018"/>
          </a:xfrm>
          <a:prstGeom prst="rect">
            <a:avLst/>
          </a:prstGeom>
          <a:noFill/>
          <a:ln w="25400">
            <a:solidFill>
              <a:srgbClr val="D69C0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Терешковой 8 (крыша - было)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929" y="4581128"/>
            <a:ext cx="1635646" cy="2180861"/>
          </a:xfrm>
          <a:prstGeom prst="rect">
            <a:avLst/>
          </a:prstGeom>
          <a:noFill/>
          <a:ln w="25400">
            <a:solidFill>
              <a:srgbClr val="D69C0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Терешковой 8 (крыша - стало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110240"/>
            <a:ext cx="1671650" cy="2228867"/>
          </a:xfrm>
          <a:prstGeom prst="rect">
            <a:avLst/>
          </a:prstGeom>
          <a:noFill/>
          <a:ln w="25400">
            <a:solidFill>
              <a:srgbClr val="D69C0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:\Терешковой 8 (крыша - стало)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1968" y="4326522"/>
            <a:ext cx="1804488" cy="2405985"/>
          </a:xfrm>
          <a:prstGeom prst="rect">
            <a:avLst/>
          </a:prstGeom>
          <a:noFill/>
          <a:ln w="25400">
            <a:solidFill>
              <a:srgbClr val="D69C0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3491880" y="5517669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Arial" pitchFamily="34" charset="0"/>
                <a:cs typeface="Arial" pitchFamily="34" charset="0"/>
              </a:rPr>
              <a:t>Терешковой, 8 (ремонт крыши)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915816" y="5950685"/>
            <a:ext cx="6480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Arial" pitchFamily="34" charset="0"/>
                <a:cs typeface="Arial" pitchFamily="34" charset="0"/>
              </a:rPr>
              <a:t>Было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940153" y="5952358"/>
            <a:ext cx="7920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Arial" pitchFamily="34" charset="0"/>
                <a:cs typeface="Arial" pitchFamily="34" charset="0"/>
              </a:rPr>
              <a:t>Стало </a:t>
            </a:r>
          </a:p>
        </p:txBody>
      </p:sp>
      <p:cxnSp>
        <p:nvCxnSpPr>
          <p:cNvPr id="3" name="Прямая со стрелкой 2"/>
          <p:cNvCxnSpPr/>
          <p:nvPr/>
        </p:nvCxnSpPr>
        <p:spPr>
          <a:xfrm>
            <a:off x="3707904" y="6106246"/>
            <a:ext cx="2160240" cy="0"/>
          </a:xfrm>
          <a:prstGeom prst="straightConnector1">
            <a:avLst/>
          </a:prstGeom>
          <a:ln w="19050">
            <a:solidFill>
              <a:srgbClr val="FF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Прямоугольник 24"/>
          <p:cNvSpPr/>
          <p:nvPr/>
        </p:nvSpPr>
        <p:spPr>
          <a:xfrm>
            <a:off x="759605" y="188640"/>
            <a:ext cx="712476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b="1" dirty="0">
                <a:solidFill>
                  <a:srgbClr val="3F894D"/>
                </a:solidFill>
                <a:latin typeface="Bookman Old Style" pitchFamily="18" charset="0"/>
                <a:ea typeface="+mj-ea"/>
                <a:cs typeface="+mj-cs"/>
              </a:rPr>
              <a:t>ФГБУ  «АКАДЕМИЯ КОМФОРТА»</a:t>
            </a:r>
          </a:p>
        </p:txBody>
      </p:sp>
    </p:spTree>
    <p:extLst>
      <p:ext uri="{BB962C8B-B14F-4D97-AF65-F5344CB8AC3E}">
        <p14:creationId xmlns:p14="http://schemas.microsoft.com/office/powerpoint/2010/main" val="70565004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24323</TotalTime>
  <Words>1780</Words>
  <Application>Microsoft Office PowerPoint</Application>
  <PresentationFormat>Экран (4:3)</PresentationFormat>
  <Paragraphs>418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Плюснина</dc:creator>
  <cp:lastModifiedBy>Плюснина</cp:lastModifiedBy>
  <cp:revision>1379</cp:revision>
  <cp:lastPrinted>2022-12-21T03:26:40Z</cp:lastPrinted>
  <dcterms:created xsi:type="dcterms:W3CDTF">2017-12-11T03:51:37Z</dcterms:created>
  <dcterms:modified xsi:type="dcterms:W3CDTF">2022-12-27T07:42:22Z</dcterms:modified>
</cp:coreProperties>
</file>